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50" r:id="rId1"/>
  </p:sldMasterIdLst>
  <p:notesMasterIdLst>
    <p:notesMasterId r:id="rId13"/>
  </p:notesMasterIdLst>
  <p:handoutMasterIdLst>
    <p:handoutMasterId r:id="rId14"/>
  </p:handoutMasterIdLst>
  <p:sldIdLst>
    <p:sldId id="256" r:id="rId2"/>
    <p:sldId id="270" r:id="rId3"/>
    <p:sldId id="456" r:id="rId4"/>
    <p:sldId id="483" r:id="rId5"/>
    <p:sldId id="457" r:id="rId6"/>
    <p:sldId id="458" r:id="rId7"/>
    <p:sldId id="487" r:id="rId8"/>
    <p:sldId id="484" r:id="rId9"/>
    <p:sldId id="485" r:id="rId10"/>
    <p:sldId id="486" r:id="rId11"/>
    <p:sldId id="482" r:id="rId12"/>
  </p:sldIdLst>
  <p:sldSz cx="9144000" cy="6858000" type="screen4x3"/>
  <p:notesSz cx="6858000" cy="9144000"/>
  <p:defaultTextStyle>
    <a:defPPr>
      <a:defRPr lang="en-US"/>
    </a:defPPr>
    <a:lvl1pPr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6000" kern="1200">
        <a:solidFill>
          <a:schemeClr val="tx1"/>
        </a:solidFill>
        <a:latin typeface="Tahoma" panose="020B0604030504040204" pitchFamily="34" charset="0"/>
        <a:ea typeface="+mn-ea"/>
        <a:cs typeface="+mn-cs"/>
      </a:defRPr>
    </a:lvl5pPr>
    <a:lvl6pPr marL="2286000" algn="l" defTabSz="914400" rtl="0" eaLnBrk="1" latinLnBrk="0" hangingPunct="1">
      <a:defRPr sz="6000" kern="1200">
        <a:solidFill>
          <a:schemeClr val="tx1"/>
        </a:solidFill>
        <a:latin typeface="Tahoma" panose="020B0604030504040204" pitchFamily="34" charset="0"/>
        <a:ea typeface="+mn-ea"/>
        <a:cs typeface="+mn-cs"/>
      </a:defRPr>
    </a:lvl6pPr>
    <a:lvl7pPr marL="2743200" algn="l" defTabSz="914400" rtl="0" eaLnBrk="1" latinLnBrk="0" hangingPunct="1">
      <a:defRPr sz="6000" kern="1200">
        <a:solidFill>
          <a:schemeClr val="tx1"/>
        </a:solidFill>
        <a:latin typeface="Tahoma" panose="020B0604030504040204" pitchFamily="34" charset="0"/>
        <a:ea typeface="+mn-ea"/>
        <a:cs typeface="+mn-cs"/>
      </a:defRPr>
    </a:lvl7pPr>
    <a:lvl8pPr marL="3200400" algn="l" defTabSz="914400" rtl="0" eaLnBrk="1" latinLnBrk="0" hangingPunct="1">
      <a:defRPr sz="6000" kern="1200">
        <a:solidFill>
          <a:schemeClr val="tx1"/>
        </a:solidFill>
        <a:latin typeface="Tahoma" panose="020B0604030504040204" pitchFamily="34" charset="0"/>
        <a:ea typeface="+mn-ea"/>
        <a:cs typeface="+mn-cs"/>
      </a:defRPr>
    </a:lvl8pPr>
    <a:lvl9pPr marL="3657600" algn="l" defTabSz="914400" rtl="0" eaLnBrk="1" latinLnBrk="0" hangingPunct="1">
      <a:defRPr sz="6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24" autoAdjust="0"/>
    <p:restoredTop sz="90000" autoAdjust="0"/>
  </p:normalViewPr>
  <p:slideViewPr>
    <p:cSldViewPr>
      <p:cViewPr varScale="1">
        <p:scale>
          <a:sx n="115" d="100"/>
          <a:sy n="115" d="100"/>
        </p:scale>
        <p:origin x="12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22"/>
    </p:cViewPr>
  </p:sorterViewPr>
  <p:notesViewPr>
    <p:cSldViewPr>
      <p:cViewPr varScale="1">
        <p:scale>
          <a:sx n="40" d="100"/>
          <a:sy n="40" d="100"/>
        </p:scale>
        <p:origin x="-13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4CA52544-B190-470B-9EFA-35FF3E4D168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758" tIns="45880" rIns="91758" bIns="45880" numCol="1" anchor="t" anchorCtr="0" compatLnSpc="1">
            <a:prstTxWarp prst="textNoShape">
              <a:avLst/>
            </a:prstTxWarp>
          </a:bodyPr>
          <a:lstStyle>
            <a:lvl1pPr algn="l" defTabSz="917575" eaLnBrk="1" hangingPunct="1">
              <a:spcBef>
                <a:spcPct val="0"/>
              </a:spcBef>
              <a:buClrTx/>
              <a:buSzTx/>
              <a:buFontTx/>
              <a:buNone/>
              <a:defRPr sz="1200">
                <a:latin typeface="Times New Roman" pitchFamily="18" charset="0"/>
              </a:defRPr>
            </a:lvl1pPr>
          </a:lstStyle>
          <a:p>
            <a:pPr>
              <a:defRPr/>
            </a:pPr>
            <a:endParaRPr lang="en-US"/>
          </a:p>
        </p:txBody>
      </p:sp>
      <p:sp>
        <p:nvSpPr>
          <p:cNvPr id="95235" name="Rectangle 3">
            <a:extLst>
              <a:ext uri="{FF2B5EF4-FFF2-40B4-BE49-F238E27FC236}">
                <a16:creationId xmlns:a16="http://schemas.microsoft.com/office/drawing/2014/main" id="{D97DF9D5-7B15-4F35-B60C-7E8AB2021855}"/>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758" tIns="45880" rIns="91758" bIns="45880" numCol="1" anchor="t" anchorCtr="0" compatLnSpc="1">
            <a:prstTxWarp prst="textNoShape">
              <a:avLst/>
            </a:prstTxWarp>
          </a:bodyPr>
          <a:lstStyle>
            <a:lvl1pPr algn="r" defTabSz="917575" eaLnBrk="1" hangingPunct="1">
              <a:spcBef>
                <a:spcPct val="0"/>
              </a:spcBef>
              <a:buClrTx/>
              <a:buSzTx/>
              <a:buFontTx/>
              <a:buNone/>
              <a:defRPr sz="1200">
                <a:latin typeface="Times New Roman" pitchFamily="18" charset="0"/>
              </a:defRPr>
            </a:lvl1pPr>
          </a:lstStyle>
          <a:p>
            <a:pPr>
              <a:defRPr/>
            </a:pPr>
            <a:endParaRPr lang="en-US"/>
          </a:p>
        </p:txBody>
      </p:sp>
      <p:sp>
        <p:nvSpPr>
          <p:cNvPr id="95236" name="Rectangle 4">
            <a:extLst>
              <a:ext uri="{FF2B5EF4-FFF2-40B4-BE49-F238E27FC236}">
                <a16:creationId xmlns:a16="http://schemas.microsoft.com/office/drawing/2014/main" id="{7E950206-A98B-474F-83B5-288C06DF807B}"/>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758" tIns="45880" rIns="91758" bIns="45880" numCol="1" anchor="b" anchorCtr="0" compatLnSpc="1">
            <a:prstTxWarp prst="textNoShape">
              <a:avLst/>
            </a:prstTxWarp>
          </a:bodyPr>
          <a:lstStyle>
            <a:lvl1pPr algn="l" defTabSz="917575" eaLnBrk="1" hangingPunct="1">
              <a:spcBef>
                <a:spcPct val="0"/>
              </a:spcBef>
              <a:buClrTx/>
              <a:buSzTx/>
              <a:buFontTx/>
              <a:buNone/>
              <a:defRPr sz="1200">
                <a:latin typeface="Times New Roman" pitchFamily="18" charset="0"/>
              </a:defRPr>
            </a:lvl1pPr>
          </a:lstStyle>
          <a:p>
            <a:pPr>
              <a:defRPr/>
            </a:pPr>
            <a:endParaRPr lang="en-US"/>
          </a:p>
        </p:txBody>
      </p:sp>
      <p:sp>
        <p:nvSpPr>
          <p:cNvPr id="95237" name="Rectangle 5">
            <a:extLst>
              <a:ext uri="{FF2B5EF4-FFF2-40B4-BE49-F238E27FC236}">
                <a16:creationId xmlns:a16="http://schemas.microsoft.com/office/drawing/2014/main" id="{76D36374-890D-4349-86E4-2F114EFD6776}"/>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758" tIns="45880" rIns="91758" bIns="45880" numCol="1" anchor="b" anchorCtr="0" compatLnSpc="1">
            <a:prstTxWarp prst="textNoShape">
              <a:avLst/>
            </a:prstTxWarp>
          </a:bodyPr>
          <a:lstStyle>
            <a:lvl1pPr algn="r" defTabSz="917575" eaLnBrk="1" hangingPunct="1">
              <a:defRPr sz="1200">
                <a:latin typeface="Times New Roman" panose="02020603050405020304" pitchFamily="18" charset="0"/>
              </a:defRPr>
            </a:lvl1pPr>
          </a:lstStyle>
          <a:p>
            <a:fld id="{50305C7F-3D4A-EF4D-B8E2-3E85A7C049A1}"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7314BD6A-02E5-4887-9752-EDC38AFED49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758" tIns="45880" rIns="91758" bIns="45880" numCol="1" anchor="t" anchorCtr="0" compatLnSpc="1">
            <a:prstTxWarp prst="textNoShape">
              <a:avLst/>
            </a:prstTxWarp>
          </a:bodyPr>
          <a:lstStyle>
            <a:lvl1pPr algn="l" defTabSz="917575" eaLnBrk="1" hangingPunct="1">
              <a:spcBef>
                <a:spcPct val="0"/>
              </a:spcBef>
              <a:buClrTx/>
              <a:buSzTx/>
              <a:buFontTx/>
              <a:buNone/>
              <a:defRPr sz="1200">
                <a:latin typeface="Times New Roman" pitchFamily="18" charset="0"/>
              </a:defRPr>
            </a:lvl1pPr>
          </a:lstStyle>
          <a:p>
            <a:pPr>
              <a:defRPr/>
            </a:pPr>
            <a:endParaRPr lang="en-US"/>
          </a:p>
        </p:txBody>
      </p:sp>
      <p:sp>
        <p:nvSpPr>
          <p:cNvPr id="57347" name="Rectangle 3">
            <a:extLst>
              <a:ext uri="{FF2B5EF4-FFF2-40B4-BE49-F238E27FC236}">
                <a16:creationId xmlns:a16="http://schemas.microsoft.com/office/drawing/2014/main" id="{56813032-4313-4394-8B29-F1D56D6FED86}"/>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758" tIns="45880" rIns="91758" bIns="45880" numCol="1" anchor="t" anchorCtr="0" compatLnSpc="1">
            <a:prstTxWarp prst="textNoShape">
              <a:avLst/>
            </a:prstTxWarp>
          </a:bodyPr>
          <a:lstStyle>
            <a:lvl1pPr algn="r" defTabSz="917575" eaLnBrk="1" hangingPunct="1">
              <a:spcBef>
                <a:spcPct val="0"/>
              </a:spcBef>
              <a:buClrTx/>
              <a:buSzTx/>
              <a:buFontTx/>
              <a:buNone/>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CCFF7959-4AB5-BACD-1ACE-88C8D67639D8}"/>
              </a:ext>
            </a:extLst>
          </p:cNvPr>
          <p:cNvSpPr>
            <a:spLocks noChangeArrowheads="1" noTextEdit="1"/>
          </p:cNvSpPr>
          <p:nvPr>
            <p:ph type="sldImg" idx="2"/>
          </p:nvPr>
        </p:nvSpPr>
        <p:spPr bwMode="auto">
          <a:xfrm>
            <a:off x="1144588"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a:extLst>
              <a:ext uri="{FF2B5EF4-FFF2-40B4-BE49-F238E27FC236}">
                <a16:creationId xmlns:a16="http://schemas.microsoft.com/office/drawing/2014/main" id="{31BEC039-AEFC-46D8-873B-4F54F471FB0A}"/>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758" tIns="45880" rIns="91758" bIns="458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7350" name="Rectangle 6">
            <a:extLst>
              <a:ext uri="{FF2B5EF4-FFF2-40B4-BE49-F238E27FC236}">
                <a16:creationId xmlns:a16="http://schemas.microsoft.com/office/drawing/2014/main" id="{8162D574-7F69-4604-A35C-4FCF3B3815EC}"/>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758" tIns="45880" rIns="91758" bIns="45880" numCol="1" anchor="b" anchorCtr="0" compatLnSpc="1">
            <a:prstTxWarp prst="textNoShape">
              <a:avLst/>
            </a:prstTxWarp>
          </a:bodyPr>
          <a:lstStyle>
            <a:lvl1pPr algn="l" defTabSz="917575" eaLnBrk="1" hangingPunct="1">
              <a:spcBef>
                <a:spcPct val="0"/>
              </a:spcBef>
              <a:buClrTx/>
              <a:buSzTx/>
              <a:buFontTx/>
              <a:buNone/>
              <a:defRPr sz="1200">
                <a:latin typeface="Times New Roman" pitchFamily="18" charset="0"/>
              </a:defRPr>
            </a:lvl1pPr>
          </a:lstStyle>
          <a:p>
            <a:pPr>
              <a:defRPr/>
            </a:pPr>
            <a:endParaRPr lang="en-US"/>
          </a:p>
        </p:txBody>
      </p:sp>
      <p:sp>
        <p:nvSpPr>
          <p:cNvPr id="57351" name="Rectangle 7">
            <a:extLst>
              <a:ext uri="{FF2B5EF4-FFF2-40B4-BE49-F238E27FC236}">
                <a16:creationId xmlns:a16="http://schemas.microsoft.com/office/drawing/2014/main" id="{DE68E179-43E7-482F-A53A-D454B5CF65BA}"/>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758" tIns="45880" rIns="91758" bIns="45880" numCol="1" anchor="b" anchorCtr="0" compatLnSpc="1">
            <a:prstTxWarp prst="textNoShape">
              <a:avLst/>
            </a:prstTxWarp>
          </a:bodyPr>
          <a:lstStyle>
            <a:lvl1pPr algn="r" defTabSz="917575" eaLnBrk="1" hangingPunct="1">
              <a:defRPr sz="1200">
                <a:latin typeface="Times New Roman" panose="02020603050405020304" pitchFamily="18" charset="0"/>
              </a:defRPr>
            </a:lvl1pPr>
          </a:lstStyle>
          <a:p>
            <a:fld id="{D66F0146-A31B-D24E-8E17-EC68E3C7474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okpromise.org/required-courses.shtml"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sde.ok.gov/academic-advisemen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62DE33BE-339E-8E08-747F-2D5234CC09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78E0315A-7EE3-4640-9B13-E4C3508C4203}" type="slidenum">
              <a:rPr kumimoji="0" lang="en-US" altLang="en-US">
                <a:latin typeface="Times New Roman" panose="02020603050405020304" pitchFamily="18" charset="0"/>
              </a:rPr>
              <a:pPr>
                <a:spcBef>
                  <a:spcPct val="0"/>
                </a:spcBef>
              </a:pPr>
              <a:t>1</a:t>
            </a:fld>
            <a:endParaRPr kumimoji="0" lang="en-US" altLang="en-US">
              <a:latin typeface="Times New Roman" panose="02020603050405020304" pitchFamily="18" charset="0"/>
            </a:endParaRPr>
          </a:p>
        </p:txBody>
      </p:sp>
      <p:sp>
        <p:nvSpPr>
          <p:cNvPr id="6147" name="Rectangle 2">
            <a:extLst>
              <a:ext uri="{FF2B5EF4-FFF2-40B4-BE49-F238E27FC236}">
                <a16:creationId xmlns:a16="http://schemas.microsoft.com/office/drawing/2014/main" id="{217C0AE0-25D8-B5A6-07BF-AAECEFA5D2F7}"/>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52159E45-6D6E-990B-677F-D57208F2E5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4DF70E4-7108-4601-1C42-0DE19E6D6CFA}"/>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AEBF3A05-D0BA-4047-BED4-171721259575}"/>
              </a:ext>
            </a:extLst>
          </p:cNvPr>
          <p:cNvSpPr>
            <a:spLocks noGrp="1"/>
          </p:cNvSpPr>
          <p:nvPr>
            <p:ph type="body" idx="1"/>
          </p:nvPr>
        </p:nvSpPr>
        <p:spPr/>
        <p:txBody>
          <a:bodyPr/>
          <a:lstStyle/>
          <a:p>
            <a:pPr>
              <a:defRPr/>
            </a:pPr>
            <a:r>
              <a:rPr lang="en-US" dirty="0"/>
              <a:t>We will continue to work on the definition of dependent children</a:t>
            </a:r>
          </a:p>
          <a:p>
            <a:pPr marL="228600" indent="-228600">
              <a:buFontTx/>
              <a:buAutoNum type="arabicPeriod"/>
              <a:defRPr/>
            </a:pPr>
            <a:r>
              <a:rPr lang="en-US" dirty="0"/>
              <a:t>Work off of the tax return</a:t>
            </a:r>
          </a:p>
          <a:p>
            <a:pPr marL="228600" indent="-228600">
              <a:buFontTx/>
              <a:buAutoNum type="arabicPeriod"/>
              <a:defRPr/>
            </a:pPr>
            <a:r>
              <a:rPr lang="en-US" dirty="0"/>
              <a:t>Biological child, step child, foster child, adopted child</a:t>
            </a:r>
          </a:p>
          <a:p>
            <a:pPr marL="228600" indent="-228600">
              <a:buFontTx/>
              <a:buAutoNum type="arabicPeriod"/>
              <a:defRPr/>
            </a:pPr>
            <a:r>
              <a:rPr lang="en-US" dirty="0"/>
              <a:t>Will not apply to dependent parents, grandparents, aunts/uncles, nieces or nephews</a:t>
            </a:r>
          </a:p>
          <a:p>
            <a:pPr>
              <a:defRPr/>
            </a:pPr>
            <a:endParaRPr lang="en-US" dirty="0"/>
          </a:p>
          <a:p>
            <a:pPr>
              <a:defRPr/>
            </a:pPr>
            <a:r>
              <a:rPr lang="en-US" dirty="0"/>
              <a:t>Does NOT apply to the 2021-22 school year, however if someone applied previously and were denied due to being over income, they could apply again IF the student is in a qualifying grade level and their income now qualifies.</a:t>
            </a:r>
          </a:p>
          <a:p>
            <a:pPr>
              <a:defRPr/>
            </a:pPr>
            <a:endParaRPr lang="en-US" dirty="0"/>
          </a:p>
        </p:txBody>
      </p:sp>
      <p:sp>
        <p:nvSpPr>
          <p:cNvPr id="8196" name="Slide Number Placeholder 3">
            <a:extLst>
              <a:ext uri="{FF2B5EF4-FFF2-40B4-BE49-F238E27FC236}">
                <a16:creationId xmlns:a16="http://schemas.microsoft.com/office/drawing/2014/main" id="{4028211C-53FC-5DBB-554F-A02D722F44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4D50149A-F153-4D47-91D4-FF688E2D54BD}" type="slidenum">
              <a:rPr lang="en-US" altLang="en-US" sz="1200">
                <a:latin typeface="Times New Roman" panose="02020603050405020304" pitchFamily="18" charset="0"/>
              </a:rPr>
              <a:pPr/>
              <a:t>2</a:t>
            </a:fld>
            <a:endParaRPr lang="en-US"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D2B92F6B-15DF-B19B-E786-AFDB61B7E389}"/>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152BA799-CD41-CEEB-3928-BA665307B6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Think carefully about the concurrent courses that you are taking.  You want to be sure that it will apply to your general education requirements or your intended major in college.</a:t>
            </a:r>
          </a:p>
          <a:p>
            <a:endParaRPr lang="en-US" altLang="en-US">
              <a:latin typeface="Arial" panose="020B0604020202020204" pitchFamily="34" charset="0"/>
            </a:endParaRPr>
          </a:p>
        </p:txBody>
      </p:sp>
      <p:sp>
        <p:nvSpPr>
          <p:cNvPr id="10244" name="Slide Number Placeholder 3">
            <a:extLst>
              <a:ext uri="{FF2B5EF4-FFF2-40B4-BE49-F238E27FC236}">
                <a16:creationId xmlns:a16="http://schemas.microsoft.com/office/drawing/2014/main" id="{100850CB-9529-6351-1AD9-D983B71029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64480BF2-8D70-614C-A0DA-92DB6CDA9B68}"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20A2EF70-CD35-B19D-792B-1DCEFE1589A7}"/>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B0A57106-6493-49B0-D3F7-7572C17579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page from the OKPromise website is located under Students (on the drop down menu) then High School.  Point out the blue link to the Curriculum Worksheet which will help them track their courses. There is also a link where they can Email the OKPromise office if they have a change to their contact information. When you click on the FAQ (at the bottom of the green box), you will get the screen shown on the next page.</a:t>
            </a:r>
          </a:p>
        </p:txBody>
      </p:sp>
      <p:sp>
        <p:nvSpPr>
          <p:cNvPr id="12292" name="Slide Number Placeholder 3">
            <a:extLst>
              <a:ext uri="{FF2B5EF4-FFF2-40B4-BE49-F238E27FC236}">
                <a16:creationId xmlns:a16="http://schemas.microsoft.com/office/drawing/2014/main" id="{E8DA1F08-C102-39C3-8F70-0C71550A311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F271DE70-545F-1B41-810D-04946FAA4E9E}" type="slidenum">
              <a:rPr kumimoji="0" lang="en-US" altLang="en-US">
                <a:latin typeface="Times New Roman" panose="02020603050405020304" pitchFamily="18" charset="0"/>
              </a:rPr>
              <a:pPr>
                <a:spcBef>
                  <a:spcPct val="0"/>
                </a:spcBef>
              </a:pPr>
              <a:t>4</a:t>
            </a:fld>
            <a:endParaRPr kumimoji="0"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424DF53-26F3-EDED-0102-4C1DDEDF2C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4F1C6BEC-8091-864A-A495-4D75DFF3991B}" type="slidenum">
              <a:rPr kumimoji="0" lang="en-US" altLang="en-US">
                <a:latin typeface="Times New Roman" panose="02020603050405020304" pitchFamily="18" charset="0"/>
              </a:rPr>
              <a:pPr>
                <a:spcBef>
                  <a:spcPct val="0"/>
                </a:spcBef>
              </a:pPr>
              <a:t>5</a:t>
            </a:fld>
            <a:endParaRPr kumimoji="0" lang="en-US" altLang="en-US">
              <a:latin typeface="Times New Roman" panose="02020603050405020304" pitchFamily="18" charset="0"/>
            </a:endParaRPr>
          </a:p>
        </p:txBody>
      </p:sp>
      <p:sp>
        <p:nvSpPr>
          <p:cNvPr id="14339" name="Rectangle 2">
            <a:extLst>
              <a:ext uri="{FF2B5EF4-FFF2-40B4-BE49-F238E27FC236}">
                <a16:creationId xmlns:a16="http://schemas.microsoft.com/office/drawing/2014/main" id="{C548A740-2FEE-E8F5-EE65-B00F353454F6}"/>
              </a:ext>
            </a:extLst>
          </p:cNvPr>
          <p:cNvSpPr>
            <a:spLocks noChangeArrowheads="1" noTextEdit="1"/>
          </p:cNvSpPr>
          <p:nvPr>
            <p:ph type="sldImg"/>
          </p:nvPr>
        </p:nvSpPr>
        <p:spPr>
          <a:ln/>
        </p:spPr>
      </p:sp>
      <p:sp>
        <p:nvSpPr>
          <p:cNvPr id="14340" name="Rectangle 3">
            <a:extLst>
              <a:ext uri="{FF2B5EF4-FFF2-40B4-BE49-F238E27FC236}">
                <a16:creationId xmlns:a16="http://schemas.microsoft.com/office/drawing/2014/main" id="{ED129051-5C31-B24D-8B10-3E16A662E6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EMPHASIZE THIS!!   </a:t>
            </a:r>
          </a:p>
          <a:p>
            <a:r>
              <a:rPr lang="en-US" altLang="en-US">
                <a:latin typeface="Arial" panose="020B0604020202020204" pitchFamily="34" charset="0"/>
              </a:rPr>
              <a:t>Complete the 17 unit curriculum with at least a 2.50 cumulative GPA in these units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1CAEA37-7691-E5EF-A5D4-274B10E6DBEF}"/>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BEF5733A-3C25-5A98-E6F1-FDA07DB934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two tracks for a student choosing to attend an Oklahoma public career technology center:</a:t>
            </a:r>
          </a:p>
          <a:p>
            <a:r>
              <a:rPr lang="en-US" altLang="en-US">
                <a:latin typeface="Arial" panose="020B0604020202020204" pitchFamily="34" charset="0"/>
              </a:rPr>
              <a:t>For students completing the </a:t>
            </a:r>
            <a:r>
              <a:rPr lang="en-US" altLang="en-US">
                <a:latin typeface="Arial" panose="020B0604020202020204" pitchFamily="34" charset="0"/>
                <a:hlinkClick r:id="rId3"/>
              </a:rPr>
              <a:t>OKPromise/college admission 15-unit curriculum</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will transfer to a college or university if the student chooses to pursue that track for their education. </a:t>
            </a:r>
          </a:p>
          <a:p>
            <a:r>
              <a:rPr lang="en-US" altLang="en-US">
                <a:latin typeface="Arial" panose="020B0604020202020204" pitchFamily="34" charset="0"/>
              </a:rPr>
              <a:t>For students completing the </a:t>
            </a:r>
            <a:r>
              <a:rPr lang="en-US" altLang="en-US">
                <a:latin typeface="Arial" panose="020B0604020202020204" pitchFamily="34" charset="0"/>
                <a:hlinkClick r:id="rId4"/>
              </a:rPr>
              <a:t>CORE high school graduation requirements</a:t>
            </a:r>
            <a:r>
              <a:rPr lang="en-US" altLang="en-US">
                <a:latin typeface="Arial" panose="020B0604020202020204" pitchFamily="34" charset="0"/>
              </a:rPr>
              <a:t>, the scholarship will cover at least a portion of tuition for certain programs that meet the requirements to be eligible for federal financial aid offered at an Oklahoma public technology center. The scholarship is only available to be used at career technology centers and </a:t>
            </a:r>
            <a:r>
              <a:rPr lang="en-US" altLang="en-US" b="1">
                <a:latin typeface="Arial" panose="020B0604020202020204" pitchFamily="34" charset="0"/>
              </a:rPr>
              <a:t>is not transferable to a college or university</a:t>
            </a:r>
            <a:r>
              <a:rPr lang="en-US" altLang="en-US">
                <a:latin typeface="Arial" panose="020B0604020202020204" pitchFamily="34" charset="0"/>
              </a:rPr>
              <a:t>. </a:t>
            </a:r>
          </a:p>
          <a:p>
            <a:endParaRPr lang="en-US" altLang="en-US">
              <a:latin typeface="Arial" panose="020B0604020202020204" pitchFamily="34" charset="0"/>
            </a:endParaRPr>
          </a:p>
        </p:txBody>
      </p:sp>
      <p:sp>
        <p:nvSpPr>
          <p:cNvPr id="16388" name="Slide Number Placeholder 3">
            <a:extLst>
              <a:ext uri="{FF2B5EF4-FFF2-40B4-BE49-F238E27FC236}">
                <a16:creationId xmlns:a16="http://schemas.microsoft.com/office/drawing/2014/main" id="{3355E2E7-EE08-8160-D4CE-1C8E2713FD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6000">
                <a:solidFill>
                  <a:schemeClr val="tx1"/>
                </a:solidFill>
                <a:latin typeface="Tahoma" panose="020B0604030504040204" pitchFamily="34" charset="0"/>
              </a:defRPr>
            </a:lvl1pPr>
            <a:lvl2pPr marL="742950" indent="-285750" defTabSz="917575">
              <a:defRPr sz="6000">
                <a:solidFill>
                  <a:schemeClr val="tx1"/>
                </a:solidFill>
                <a:latin typeface="Tahoma" panose="020B0604030504040204" pitchFamily="34" charset="0"/>
              </a:defRPr>
            </a:lvl2pPr>
            <a:lvl3pPr marL="1143000" indent="-228600" defTabSz="917575">
              <a:defRPr sz="6000">
                <a:solidFill>
                  <a:schemeClr val="tx1"/>
                </a:solidFill>
                <a:latin typeface="Tahoma" panose="020B0604030504040204" pitchFamily="34" charset="0"/>
              </a:defRPr>
            </a:lvl3pPr>
            <a:lvl4pPr marL="1600200" indent="-228600" defTabSz="917575">
              <a:defRPr sz="6000">
                <a:solidFill>
                  <a:schemeClr val="tx1"/>
                </a:solidFill>
                <a:latin typeface="Tahoma" panose="020B0604030504040204" pitchFamily="34" charset="0"/>
              </a:defRPr>
            </a:lvl4pPr>
            <a:lvl5pPr marL="2057400" indent="-228600" defTabSz="917575">
              <a:defRPr sz="6000">
                <a:solidFill>
                  <a:schemeClr val="tx1"/>
                </a:solidFill>
                <a:latin typeface="Tahoma" panose="020B0604030504040204" pitchFamily="34" charset="0"/>
              </a:defRPr>
            </a:lvl5pPr>
            <a:lvl6pPr marL="2514600" indent="-228600" defTabSz="917575" eaLnBrk="0" fontAlgn="base" hangingPunct="0">
              <a:spcBef>
                <a:spcPct val="0"/>
              </a:spcBef>
              <a:spcAft>
                <a:spcPct val="0"/>
              </a:spcAft>
              <a:defRPr sz="6000">
                <a:solidFill>
                  <a:schemeClr val="tx1"/>
                </a:solidFill>
                <a:latin typeface="Tahoma" panose="020B0604030504040204" pitchFamily="34" charset="0"/>
              </a:defRPr>
            </a:lvl6pPr>
            <a:lvl7pPr marL="2971800" indent="-228600" defTabSz="917575" eaLnBrk="0" fontAlgn="base" hangingPunct="0">
              <a:spcBef>
                <a:spcPct val="0"/>
              </a:spcBef>
              <a:spcAft>
                <a:spcPct val="0"/>
              </a:spcAft>
              <a:defRPr sz="6000">
                <a:solidFill>
                  <a:schemeClr val="tx1"/>
                </a:solidFill>
                <a:latin typeface="Tahoma" panose="020B0604030504040204" pitchFamily="34" charset="0"/>
              </a:defRPr>
            </a:lvl7pPr>
            <a:lvl8pPr marL="3429000" indent="-228600" defTabSz="917575" eaLnBrk="0" fontAlgn="base" hangingPunct="0">
              <a:spcBef>
                <a:spcPct val="0"/>
              </a:spcBef>
              <a:spcAft>
                <a:spcPct val="0"/>
              </a:spcAft>
              <a:defRPr sz="6000">
                <a:solidFill>
                  <a:schemeClr val="tx1"/>
                </a:solidFill>
                <a:latin typeface="Tahoma" panose="020B0604030504040204" pitchFamily="34" charset="0"/>
              </a:defRPr>
            </a:lvl8pPr>
            <a:lvl9pPr marL="3886200" indent="-228600" defTabSz="917575" eaLnBrk="0" fontAlgn="base" hangingPunct="0">
              <a:spcBef>
                <a:spcPct val="0"/>
              </a:spcBef>
              <a:spcAft>
                <a:spcPct val="0"/>
              </a:spcAft>
              <a:defRPr sz="6000">
                <a:solidFill>
                  <a:schemeClr val="tx1"/>
                </a:solidFill>
                <a:latin typeface="Tahoma" panose="020B0604030504040204" pitchFamily="34" charset="0"/>
              </a:defRPr>
            </a:lvl9pPr>
          </a:lstStyle>
          <a:p>
            <a:fld id="{89053AD8-4F95-834E-82D7-1CE3656FC67A}"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3E0EC057-E9F2-CF9D-1DA3-E4B7AA25A358}"/>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8BAC2B3B-E360-E4F0-D0D6-653A8F3BDF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a:t>
            </a:r>
            <a:r>
              <a:rPr lang="en-US" altLang="en-US">
                <a:solidFill>
                  <a:srgbClr val="FF0000"/>
                </a:solidFill>
                <a:latin typeface="Arial" panose="020B0604020202020204" pitchFamily="34" charset="0"/>
              </a:rPr>
              <a:t>Application and Income FAQ </a:t>
            </a:r>
            <a:r>
              <a:rPr lang="en-US" altLang="en-US">
                <a:latin typeface="Arial" panose="020B0604020202020204" pitchFamily="34" charset="0"/>
              </a:rPr>
              <a:t>is very helpful to parents and students filling out the OKPromise application.  The Courses to Take will help enrolled students plan their schedules by showing them accepted courses.  The link For High School Seniors will help enrolled students understand the process during their senior year and the summer before college.  For College Students will help them to understand how the scholarship can be used after they graduate.</a:t>
            </a:r>
          </a:p>
        </p:txBody>
      </p:sp>
      <p:sp>
        <p:nvSpPr>
          <p:cNvPr id="19460" name="Slide Number Placeholder 3">
            <a:extLst>
              <a:ext uri="{FF2B5EF4-FFF2-40B4-BE49-F238E27FC236}">
                <a16:creationId xmlns:a16="http://schemas.microsoft.com/office/drawing/2014/main" id="{F94125E8-BC76-EE97-2555-75B9D9B2A9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kumimoji="1" sz="1200">
                <a:solidFill>
                  <a:schemeClr val="tx1"/>
                </a:solidFill>
                <a:latin typeface="Arial" panose="020B0604020202020204" pitchFamily="34" charset="0"/>
              </a:defRPr>
            </a:lvl1pPr>
            <a:lvl2pPr marL="742950" indent="-285750" defTabSz="917575">
              <a:spcBef>
                <a:spcPct val="30000"/>
              </a:spcBef>
              <a:defRPr kumimoji="1" sz="1200">
                <a:solidFill>
                  <a:schemeClr val="tx1"/>
                </a:solidFill>
                <a:latin typeface="Arial" panose="020B0604020202020204" pitchFamily="34" charset="0"/>
              </a:defRPr>
            </a:lvl2pPr>
            <a:lvl3pPr marL="1143000" indent="-228600" defTabSz="917575">
              <a:spcBef>
                <a:spcPct val="30000"/>
              </a:spcBef>
              <a:defRPr kumimoji="1" sz="1200">
                <a:solidFill>
                  <a:schemeClr val="tx1"/>
                </a:solidFill>
                <a:latin typeface="Arial" panose="020B0604020202020204" pitchFamily="34" charset="0"/>
              </a:defRPr>
            </a:lvl3pPr>
            <a:lvl4pPr marL="1600200" indent="-228600" defTabSz="917575">
              <a:spcBef>
                <a:spcPct val="30000"/>
              </a:spcBef>
              <a:defRPr kumimoji="1" sz="1200">
                <a:solidFill>
                  <a:schemeClr val="tx1"/>
                </a:solidFill>
                <a:latin typeface="Arial" panose="020B0604020202020204" pitchFamily="34" charset="0"/>
              </a:defRPr>
            </a:lvl4pPr>
            <a:lvl5pPr marL="2057400" indent="-228600" defTabSz="917575">
              <a:spcBef>
                <a:spcPct val="30000"/>
              </a:spcBef>
              <a:defRPr kumimoji="1" sz="1200">
                <a:solidFill>
                  <a:schemeClr val="tx1"/>
                </a:solidFill>
                <a:latin typeface="Arial" panose="020B0604020202020204" pitchFamily="34" charset="0"/>
              </a:defRPr>
            </a:lvl5pPr>
            <a:lvl6pPr marL="2514600" indent="-228600" defTabSz="917575"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7575"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7575"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7575"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07F2755D-465D-8747-B609-33CB005518D5}" type="slidenum">
              <a:rPr kumimoji="0" lang="en-US" altLang="en-US">
                <a:solidFill>
                  <a:srgbClr val="000000"/>
                </a:solidFill>
                <a:latin typeface="Times New Roman" panose="02020603050405020304" pitchFamily="18" charset="0"/>
              </a:rPr>
              <a:pPr>
                <a:spcBef>
                  <a:spcPct val="0"/>
                </a:spcBef>
              </a:pPr>
              <a:t>8</a:t>
            </a:fld>
            <a:endParaRPr kumimoji="0" lang="en-US" altLang="en-US">
              <a:solidFill>
                <a:srgbClr val="000000"/>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1196"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2211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 name="Rectangle 14">
            <a:extLst>
              <a:ext uri="{FF2B5EF4-FFF2-40B4-BE49-F238E27FC236}">
                <a16:creationId xmlns:a16="http://schemas.microsoft.com/office/drawing/2014/main" id="{46AA724E-1557-E9B7-5709-2820AAD543C1}"/>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3" name="Rectangle 15">
            <a:extLst>
              <a:ext uri="{FF2B5EF4-FFF2-40B4-BE49-F238E27FC236}">
                <a16:creationId xmlns:a16="http://schemas.microsoft.com/office/drawing/2014/main" id="{69EDAA30-182C-E611-9127-7F9DCF7DB9B4}"/>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4" name="Rectangle 16">
            <a:extLst>
              <a:ext uri="{FF2B5EF4-FFF2-40B4-BE49-F238E27FC236}">
                <a16:creationId xmlns:a16="http://schemas.microsoft.com/office/drawing/2014/main" id="{94B2CD8A-9C5C-F424-AC0B-91DEA950FEA4}"/>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B302F00E-2D76-C04A-B911-6FC5C123DC62}" type="slidenum">
              <a:rPr lang="en-US" altLang="en-US"/>
              <a:pPr/>
              <a:t>‹#›</a:t>
            </a:fld>
            <a:endParaRPr lang="en-US" altLang="en-US"/>
          </a:p>
        </p:txBody>
      </p:sp>
    </p:spTree>
    <p:extLst>
      <p:ext uri="{BB962C8B-B14F-4D97-AF65-F5344CB8AC3E}">
        <p14:creationId xmlns:p14="http://schemas.microsoft.com/office/powerpoint/2010/main" val="3628779583"/>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D632414B-C357-9D9F-46CE-0644B05AA5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D00E75DF-3C79-45B7-1353-9D4FED5A0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DF8F8EC6-BCC9-B149-1712-253E74E4A2FF}"/>
              </a:ext>
            </a:extLst>
          </p:cNvPr>
          <p:cNvSpPr>
            <a:spLocks noGrp="1" noChangeArrowheads="1"/>
          </p:cNvSpPr>
          <p:nvPr>
            <p:ph type="sldNum" sz="quarter" idx="12"/>
          </p:nvPr>
        </p:nvSpPr>
        <p:spPr>
          <a:ln/>
        </p:spPr>
        <p:txBody>
          <a:bodyPr/>
          <a:lstStyle>
            <a:lvl1pPr>
              <a:defRPr/>
            </a:lvl1pPr>
          </a:lstStyle>
          <a:p>
            <a:fld id="{0999ADDE-ACF3-1C4B-BA64-CC1297BEA8DC}" type="slidenum">
              <a:rPr lang="en-US" altLang="en-US"/>
              <a:pPr/>
              <a:t>‹#›</a:t>
            </a:fld>
            <a:endParaRPr lang="en-US" altLang="en-US"/>
          </a:p>
        </p:txBody>
      </p:sp>
    </p:spTree>
    <p:extLst>
      <p:ext uri="{BB962C8B-B14F-4D97-AF65-F5344CB8AC3E}">
        <p14:creationId xmlns:p14="http://schemas.microsoft.com/office/powerpoint/2010/main" val="1091301013"/>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3413" y="762000"/>
            <a:ext cx="1971675" cy="53705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762000"/>
            <a:ext cx="5764213" cy="53705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609266D9-3D51-453B-8ED1-DF0291ED497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2077CAB9-B2CC-2421-647A-1C3B227448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3CACD24D-51FC-B276-E46D-DB1309668E49}"/>
              </a:ext>
            </a:extLst>
          </p:cNvPr>
          <p:cNvSpPr>
            <a:spLocks noGrp="1" noChangeArrowheads="1"/>
          </p:cNvSpPr>
          <p:nvPr>
            <p:ph type="sldNum" sz="quarter" idx="12"/>
          </p:nvPr>
        </p:nvSpPr>
        <p:spPr>
          <a:ln/>
        </p:spPr>
        <p:txBody>
          <a:bodyPr/>
          <a:lstStyle>
            <a:lvl1pPr>
              <a:defRPr/>
            </a:lvl1pPr>
          </a:lstStyle>
          <a:p>
            <a:fld id="{BC7A1B56-AE06-5143-A101-CE76D3E7110D}" type="slidenum">
              <a:rPr lang="en-US" altLang="en-US"/>
              <a:pPr/>
              <a:t>‹#›</a:t>
            </a:fld>
            <a:endParaRPr lang="en-US" altLang="en-US"/>
          </a:p>
        </p:txBody>
      </p:sp>
    </p:spTree>
    <p:extLst>
      <p:ext uri="{BB962C8B-B14F-4D97-AF65-F5344CB8AC3E}">
        <p14:creationId xmlns:p14="http://schemas.microsoft.com/office/powerpoint/2010/main" val="6295912"/>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C9201705-AA37-8590-A450-DE959131CF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2F180172-427A-EF2E-7B6A-C50296EBBB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445527C7-614B-B1A1-7269-F77472E3C5CE}"/>
              </a:ext>
            </a:extLst>
          </p:cNvPr>
          <p:cNvSpPr>
            <a:spLocks noGrp="1" noChangeArrowheads="1"/>
          </p:cNvSpPr>
          <p:nvPr>
            <p:ph type="sldNum" sz="quarter" idx="12"/>
          </p:nvPr>
        </p:nvSpPr>
        <p:spPr>
          <a:ln/>
        </p:spPr>
        <p:txBody>
          <a:bodyPr/>
          <a:lstStyle>
            <a:lvl1pPr>
              <a:defRPr/>
            </a:lvl1pPr>
          </a:lstStyle>
          <a:p>
            <a:fld id="{EE199C55-8865-A848-ACFA-C0444CF35FD8}" type="slidenum">
              <a:rPr lang="en-US" altLang="en-US"/>
              <a:pPr/>
              <a:t>‹#›</a:t>
            </a:fld>
            <a:endParaRPr lang="en-US" altLang="en-US"/>
          </a:p>
        </p:txBody>
      </p:sp>
      <p:pic>
        <p:nvPicPr>
          <p:cNvPr id="7" name="Picture 6">
            <a:extLst>
              <a:ext uri="{FF2B5EF4-FFF2-40B4-BE49-F238E27FC236}">
                <a16:creationId xmlns:a16="http://schemas.microsoft.com/office/drawing/2014/main" id="{B30E4527-F53D-62E9-E9D9-CACD911305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5903327"/>
            <a:ext cx="704088" cy="690145"/>
          </a:xfrm>
          <a:prstGeom prst="rect">
            <a:avLst/>
          </a:prstGeom>
        </p:spPr>
      </p:pic>
    </p:spTree>
    <p:extLst>
      <p:ext uri="{BB962C8B-B14F-4D97-AF65-F5344CB8AC3E}">
        <p14:creationId xmlns:p14="http://schemas.microsoft.com/office/powerpoint/2010/main" val="93489272"/>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92FCD5DF-02CC-18D8-B29A-0EBB3B88CDB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F04BD2A9-59AF-9574-B097-DFD112826B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1E026CB-FE86-0C47-574C-463E6A68F321}"/>
              </a:ext>
            </a:extLst>
          </p:cNvPr>
          <p:cNvSpPr>
            <a:spLocks noGrp="1" noChangeArrowheads="1"/>
          </p:cNvSpPr>
          <p:nvPr>
            <p:ph type="sldNum" sz="quarter" idx="12"/>
          </p:nvPr>
        </p:nvSpPr>
        <p:spPr>
          <a:ln/>
        </p:spPr>
        <p:txBody>
          <a:bodyPr/>
          <a:lstStyle>
            <a:lvl1pPr>
              <a:defRPr/>
            </a:lvl1pPr>
          </a:lstStyle>
          <a:p>
            <a:fld id="{8161E9CD-382D-5349-8FCA-FC54ED5A2A3C}" type="slidenum">
              <a:rPr lang="en-US" altLang="en-US"/>
              <a:pPr/>
              <a:t>‹#›</a:t>
            </a:fld>
            <a:endParaRPr lang="en-US" altLang="en-US"/>
          </a:p>
        </p:txBody>
      </p:sp>
    </p:spTree>
    <p:extLst>
      <p:ext uri="{BB962C8B-B14F-4D97-AF65-F5344CB8AC3E}">
        <p14:creationId xmlns:p14="http://schemas.microsoft.com/office/powerpoint/2010/main" val="3618982189"/>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133600"/>
            <a:ext cx="3810000" cy="3998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ACA6D2B1-BB9B-4EFF-3B8F-D7EDF8B2E36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AC4EB06C-3CC5-E84E-CD64-88A3C0935E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B96FF112-4BF6-94F1-D8E7-C05ADBB8718D}"/>
              </a:ext>
            </a:extLst>
          </p:cNvPr>
          <p:cNvSpPr>
            <a:spLocks noGrp="1" noChangeArrowheads="1"/>
          </p:cNvSpPr>
          <p:nvPr>
            <p:ph type="sldNum" sz="quarter" idx="12"/>
          </p:nvPr>
        </p:nvSpPr>
        <p:spPr>
          <a:ln/>
        </p:spPr>
        <p:txBody>
          <a:bodyPr/>
          <a:lstStyle>
            <a:lvl1pPr>
              <a:defRPr/>
            </a:lvl1pPr>
          </a:lstStyle>
          <a:p>
            <a:fld id="{4AA7656E-66E0-2542-AB3D-0970902DE3B5}" type="slidenum">
              <a:rPr lang="en-US" altLang="en-US"/>
              <a:pPr/>
              <a:t>‹#›</a:t>
            </a:fld>
            <a:endParaRPr lang="en-US" altLang="en-US"/>
          </a:p>
        </p:txBody>
      </p:sp>
    </p:spTree>
    <p:extLst>
      <p:ext uri="{BB962C8B-B14F-4D97-AF65-F5344CB8AC3E}">
        <p14:creationId xmlns:p14="http://schemas.microsoft.com/office/powerpoint/2010/main" val="2757122478"/>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B22D45CB-EB50-3277-B34D-D0C9D121D2D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27132087-80DD-9867-5C38-7204C2690A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35105874-B910-8A67-6C81-F9F27D13B7C0}"/>
              </a:ext>
            </a:extLst>
          </p:cNvPr>
          <p:cNvSpPr>
            <a:spLocks noGrp="1" noChangeArrowheads="1"/>
          </p:cNvSpPr>
          <p:nvPr>
            <p:ph type="sldNum" sz="quarter" idx="12"/>
          </p:nvPr>
        </p:nvSpPr>
        <p:spPr>
          <a:ln/>
        </p:spPr>
        <p:txBody>
          <a:bodyPr/>
          <a:lstStyle>
            <a:lvl1pPr>
              <a:defRPr/>
            </a:lvl1pPr>
          </a:lstStyle>
          <a:p>
            <a:fld id="{DF534476-695E-324B-A192-70A22F197800}" type="slidenum">
              <a:rPr lang="en-US" altLang="en-US"/>
              <a:pPr/>
              <a:t>‹#›</a:t>
            </a:fld>
            <a:endParaRPr lang="en-US" altLang="en-US"/>
          </a:p>
        </p:txBody>
      </p:sp>
    </p:spTree>
    <p:extLst>
      <p:ext uri="{BB962C8B-B14F-4D97-AF65-F5344CB8AC3E}">
        <p14:creationId xmlns:p14="http://schemas.microsoft.com/office/powerpoint/2010/main" val="2073443752"/>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FA97F133-0A58-202E-4261-DF5E8455B71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C2124BC5-E582-D631-DBC1-78FA52E7C7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FB4D5BF9-ABB7-CFAE-F66B-E39BE9F94942}"/>
              </a:ext>
            </a:extLst>
          </p:cNvPr>
          <p:cNvSpPr>
            <a:spLocks noGrp="1" noChangeArrowheads="1"/>
          </p:cNvSpPr>
          <p:nvPr>
            <p:ph type="sldNum" sz="quarter" idx="12"/>
          </p:nvPr>
        </p:nvSpPr>
        <p:spPr>
          <a:ln/>
        </p:spPr>
        <p:txBody>
          <a:bodyPr/>
          <a:lstStyle>
            <a:lvl1pPr>
              <a:defRPr/>
            </a:lvl1pPr>
          </a:lstStyle>
          <a:p>
            <a:fld id="{10F4808B-9710-884F-8D76-8206B4848E60}" type="slidenum">
              <a:rPr lang="en-US" altLang="en-US"/>
              <a:pPr/>
              <a:t>‹#›</a:t>
            </a:fld>
            <a:endParaRPr lang="en-US" altLang="en-US"/>
          </a:p>
        </p:txBody>
      </p:sp>
    </p:spTree>
    <p:extLst>
      <p:ext uri="{BB962C8B-B14F-4D97-AF65-F5344CB8AC3E}">
        <p14:creationId xmlns:p14="http://schemas.microsoft.com/office/powerpoint/2010/main" val="203121286"/>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F23634F3-7C6C-0767-1A1A-D74DCCB0D42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1E366DE1-405A-8780-534F-81EAD2EBB6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5979382C-CD87-C18B-BCC5-E5069495E73B}"/>
              </a:ext>
            </a:extLst>
          </p:cNvPr>
          <p:cNvSpPr>
            <a:spLocks noGrp="1" noChangeArrowheads="1"/>
          </p:cNvSpPr>
          <p:nvPr>
            <p:ph type="sldNum" sz="quarter" idx="12"/>
          </p:nvPr>
        </p:nvSpPr>
        <p:spPr>
          <a:ln/>
        </p:spPr>
        <p:txBody>
          <a:bodyPr/>
          <a:lstStyle>
            <a:lvl1pPr>
              <a:defRPr/>
            </a:lvl1pPr>
          </a:lstStyle>
          <a:p>
            <a:fld id="{E4926D6D-3C94-CD46-BE8F-69A4CC6D3BCD}" type="slidenum">
              <a:rPr lang="en-US" altLang="en-US"/>
              <a:pPr/>
              <a:t>‹#›</a:t>
            </a:fld>
            <a:endParaRPr lang="en-US" altLang="en-US"/>
          </a:p>
        </p:txBody>
      </p:sp>
    </p:spTree>
    <p:extLst>
      <p:ext uri="{BB962C8B-B14F-4D97-AF65-F5344CB8AC3E}">
        <p14:creationId xmlns:p14="http://schemas.microsoft.com/office/powerpoint/2010/main" val="2810134573"/>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A46335C8-951C-9112-D339-735B2CA478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9E68E0C2-CA67-B4BD-166F-57C5B8B673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C1B33610-2430-BA75-5D97-D4C2BB3B760B}"/>
              </a:ext>
            </a:extLst>
          </p:cNvPr>
          <p:cNvSpPr>
            <a:spLocks noGrp="1" noChangeArrowheads="1"/>
          </p:cNvSpPr>
          <p:nvPr>
            <p:ph type="sldNum" sz="quarter" idx="12"/>
          </p:nvPr>
        </p:nvSpPr>
        <p:spPr>
          <a:ln/>
        </p:spPr>
        <p:txBody>
          <a:bodyPr/>
          <a:lstStyle>
            <a:lvl1pPr>
              <a:defRPr/>
            </a:lvl1pPr>
          </a:lstStyle>
          <a:p>
            <a:fld id="{98A536CB-51BE-9948-BDA7-069010C80E5E}" type="slidenum">
              <a:rPr lang="en-US" altLang="en-US"/>
              <a:pPr/>
              <a:t>‹#›</a:t>
            </a:fld>
            <a:endParaRPr lang="en-US" altLang="en-US"/>
          </a:p>
        </p:txBody>
      </p:sp>
    </p:spTree>
    <p:extLst>
      <p:ext uri="{BB962C8B-B14F-4D97-AF65-F5344CB8AC3E}">
        <p14:creationId xmlns:p14="http://schemas.microsoft.com/office/powerpoint/2010/main" val="2496647144"/>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7D70A694-5714-943F-7FFF-E119DAF4CF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4276139F-B251-E0F4-AB09-91B54F8E02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9C4A4E0E-F6C6-77BF-A80B-1538458643FD}"/>
              </a:ext>
            </a:extLst>
          </p:cNvPr>
          <p:cNvSpPr>
            <a:spLocks noGrp="1" noChangeArrowheads="1"/>
          </p:cNvSpPr>
          <p:nvPr>
            <p:ph type="sldNum" sz="quarter" idx="12"/>
          </p:nvPr>
        </p:nvSpPr>
        <p:spPr>
          <a:ln/>
        </p:spPr>
        <p:txBody>
          <a:bodyPr/>
          <a:lstStyle>
            <a:lvl1pPr>
              <a:defRPr/>
            </a:lvl1pPr>
          </a:lstStyle>
          <a:p>
            <a:fld id="{6E1C3ED9-3242-2343-957B-BEFAECCE32C7}" type="slidenum">
              <a:rPr lang="en-US" altLang="en-US"/>
              <a:pPr/>
              <a:t>‹#›</a:t>
            </a:fld>
            <a:endParaRPr lang="en-US" altLang="en-US"/>
          </a:p>
        </p:txBody>
      </p:sp>
    </p:spTree>
    <p:extLst>
      <p:ext uri="{BB962C8B-B14F-4D97-AF65-F5344CB8AC3E}">
        <p14:creationId xmlns:p14="http://schemas.microsoft.com/office/powerpoint/2010/main" val="649373842"/>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0F11AF-5884-4ED7-ACAC-F5E5EDF05490}"/>
              </a:ext>
            </a:extLst>
          </p:cNvPr>
          <p:cNvSpPr>
            <a:spLocks noChangeArrowheads="1"/>
          </p:cNvSpPr>
          <p:nvPr/>
        </p:nvSpPr>
        <p:spPr bwMode="ltGray">
          <a:xfrm>
            <a:off x="417513" y="1098550"/>
            <a:ext cx="438150"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6000">
                <a:solidFill>
                  <a:schemeClr val="tx1"/>
                </a:solidFill>
                <a:latin typeface="Tahoma" charset="0"/>
              </a:defRPr>
            </a:lvl1pPr>
            <a:lvl2pPr marL="742950" indent="-285750" eaLnBrk="0" hangingPunct="0">
              <a:defRPr sz="6000">
                <a:solidFill>
                  <a:schemeClr val="tx1"/>
                </a:solidFill>
                <a:latin typeface="Tahoma" charset="0"/>
              </a:defRPr>
            </a:lvl2pPr>
            <a:lvl3pPr marL="1143000" indent="-228600" eaLnBrk="0" hangingPunct="0">
              <a:defRPr sz="6000">
                <a:solidFill>
                  <a:schemeClr val="tx1"/>
                </a:solidFill>
                <a:latin typeface="Tahoma" charset="0"/>
              </a:defRPr>
            </a:lvl3pPr>
            <a:lvl4pPr marL="1600200" indent="-228600" eaLnBrk="0" hangingPunct="0">
              <a:defRPr sz="6000">
                <a:solidFill>
                  <a:schemeClr val="tx1"/>
                </a:solidFill>
                <a:latin typeface="Tahoma" charset="0"/>
              </a:defRPr>
            </a:lvl4pPr>
            <a:lvl5pPr marL="2057400" indent="-228600" eaLnBrk="0" hangingPunct="0">
              <a:defRPr sz="6000">
                <a:solidFill>
                  <a:schemeClr val="tx1"/>
                </a:solidFill>
                <a:latin typeface="Tahoma" charset="0"/>
              </a:defRPr>
            </a:lvl5pPr>
            <a:lvl6pPr marL="25146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6pPr>
            <a:lvl7pPr marL="29718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7pPr>
            <a:lvl8pPr marL="34290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8pPr>
            <a:lvl9pPr marL="3886200" indent="-228600" algn="ctr" eaLnBrk="0" fontAlgn="base" hangingPunct="0">
              <a:spcBef>
                <a:spcPct val="20000"/>
              </a:spcBef>
              <a:spcAft>
                <a:spcPct val="0"/>
              </a:spcAft>
              <a:buClr>
                <a:schemeClr val="folHlink"/>
              </a:buClr>
              <a:buSzPct val="60000"/>
              <a:buFont typeface="Wingdings" pitchFamily="2" charset="2"/>
              <a:defRPr sz="6000">
                <a:solidFill>
                  <a:schemeClr val="tx1"/>
                </a:solidFill>
                <a:latin typeface="Tahoma" charset="0"/>
              </a:defRPr>
            </a:lvl9pPr>
          </a:lstStyle>
          <a:p>
            <a:pPr algn="ctr" eaLnBrk="1" hangingPunct="1">
              <a:defRPr/>
            </a:pPr>
            <a:endParaRPr kumimoji="1" lang="en-US" altLang="en-US" sz="2400"/>
          </a:p>
        </p:txBody>
      </p:sp>
      <p:sp>
        <p:nvSpPr>
          <p:cNvPr id="1027" name="Rectangle 9">
            <a:extLst>
              <a:ext uri="{FF2B5EF4-FFF2-40B4-BE49-F238E27FC236}">
                <a16:creationId xmlns:a16="http://schemas.microsoft.com/office/drawing/2014/main" id="{89FA77DC-E973-E4B7-6D00-DDDDEB8AD6E2}"/>
              </a:ext>
            </a:extLst>
          </p:cNvPr>
          <p:cNvSpPr>
            <a:spLocks noGrp="1" noChangeArrowheads="1"/>
          </p:cNvSpPr>
          <p:nvPr>
            <p:ph type="title"/>
          </p:nvPr>
        </p:nvSpPr>
        <p:spPr bwMode="auto">
          <a:xfrm>
            <a:off x="1066800" y="762000"/>
            <a:ext cx="77930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FFB73DD1-432F-1B49-C5DA-AEBCFDD548D5}"/>
              </a:ext>
            </a:extLst>
          </p:cNvPr>
          <p:cNvSpPr>
            <a:spLocks noGrp="1" noChangeArrowheads="1"/>
          </p:cNvSpPr>
          <p:nvPr>
            <p:ph type="body" idx="1"/>
          </p:nvPr>
        </p:nvSpPr>
        <p:spPr bwMode="auto">
          <a:xfrm>
            <a:off x="1182688" y="2133600"/>
            <a:ext cx="7772400" cy="399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0171" name="Rectangle 11">
            <a:extLst>
              <a:ext uri="{FF2B5EF4-FFF2-40B4-BE49-F238E27FC236}">
                <a16:creationId xmlns:a16="http://schemas.microsoft.com/office/drawing/2014/main" id="{36AD6407-40B7-4F73-A591-2C5C495E6B3E}"/>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buClrTx/>
              <a:buSzTx/>
              <a:buFontTx/>
              <a:buNone/>
              <a:defRPr sz="1400">
                <a:latin typeface="Tahoma" pitchFamily="34" charset="0"/>
              </a:defRPr>
            </a:lvl1pPr>
          </a:lstStyle>
          <a:p>
            <a:pPr>
              <a:defRPr/>
            </a:pPr>
            <a:endParaRPr lang="en-US"/>
          </a:p>
        </p:txBody>
      </p:sp>
      <p:sp>
        <p:nvSpPr>
          <p:cNvPr id="220172" name="Rectangle 12">
            <a:extLst>
              <a:ext uri="{FF2B5EF4-FFF2-40B4-BE49-F238E27FC236}">
                <a16:creationId xmlns:a16="http://schemas.microsoft.com/office/drawing/2014/main" id="{C5DF9247-FD78-4F15-B850-EADE6228366D}"/>
              </a:ext>
            </a:extLst>
          </p:cNvPr>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buClrTx/>
              <a:buSzTx/>
              <a:buFontTx/>
              <a:buNone/>
              <a:defRPr sz="1400">
                <a:latin typeface="Tahoma" pitchFamily="34" charset="0"/>
              </a:defRPr>
            </a:lvl1pPr>
          </a:lstStyle>
          <a:p>
            <a:pPr>
              <a:defRPr/>
            </a:pPr>
            <a:endParaRPr lang="en-US"/>
          </a:p>
        </p:txBody>
      </p:sp>
      <p:sp>
        <p:nvSpPr>
          <p:cNvPr id="220173" name="Rectangle 13">
            <a:extLst>
              <a:ext uri="{FF2B5EF4-FFF2-40B4-BE49-F238E27FC236}">
                <a16:creationId xmlns:a16="http://schemas.microsoft.com/office/drawing/2014/main" id="{03FE84B5-4EA6-473E-8534-AA22C8C98C0D}"/>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C55C3ED6-2D1D-4B49-8C73-96D1A7330269}" type="slidenum">
              <a:rPr lang="en-US" altLang="en-US"/>
              <a:pPr/>
              <a:t>‹#›</a:t>
            </a:fld>
            <a:endParaRPr lang="en-US" altLang="en-US"/>
          </a:p>
        </p:txBody>
      </p:sp>
      <p:pic>
        <p:nvPicPr>
          <p:cNvPr id="1032" name="Picture 14" descr="OHLAP only logo">
            <a:extLst>
              <a:ext uri="{FF2B5EF4-FFF2-40B4-BE49-F238E27FC236}">
                <a16:creationId xmlns:a16="http://schemas.microsoft.com/office/drawing/2014/main" id="{158D92FE-9996-0CA6-66D3-854D704467E8}"/>
              </a:ext>
            </a:extLst>
          </p:cNvPr>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43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25"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ransition>
    <p:random/>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de.ok.gov/academic-advisement" TargetMode="External"/><Relationship Id="rId2" Type="http://schemas.openxmlformats.org/officeDocument/2006/relationships/hyperlink" Target="https://okpromise.org/required-courses.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hyperlink" Target="http://www.okpromis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6">
            <a:extLst>
              <a:ext uri="{FF2B5EF4-FFF2-40B4-BE49-F238E27FC236}">
                <a16:creationId xmlns:a16="http://schemas.microsoft.com/office/drawing/2014/main" id="{3964D639-56E5-56F4-5E8E-28FD9AB1BD5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B1AC673D-FB8E-D549-BD0A-1BB328ABEB1F}" type="slidenum">
              <a:rPr lang="en-US" altLang="en-US" sz="1400">
                <a:solidFill>
                  <a:schemeClr val="bg2"/>
                </a:solidFill>
              </a:rPr>
              <a:pPr>
                <a:spcBef>
                  <a:spcPct val="0"/>
                </a:spcBef>
                <a:buClrTx/>
                <a:buSzTx/>
                <a:buFontTx/>
                <a:buNone/>
              </a:pPr>
              <a:t>1</a:t>
            </a:fld>
            <a:endParaRPr lang="en-US" altLang="en-US" sz="1400">
              <a:solidFill>
                <a:schemeClr val="bg2"/>
              </a:solidFill>
            </a:endParaRPr>
          </a:p>
        </p:txBody>
      </p:sp>
      <p:sp>
        <p:nvSpPr>
          <p:cNvPr id="5123" name="Rectangle 3">
            <a:extLst>
              <a:ext uri="{FF2B5EF4-FFF2-40B4-BE49-F238E27FC236}">
                <a16:creationId xmlns:a16="http://schemas.microsoft.com/office/drawing/2014/main" id="{837F53BB-7751-1F1F-9707-E7788063FDB7}"/>
              </a:ext>
            </a:extLst>
          </p:cNvPr>
          <p:cNvSpPr>
            <a:spLocks noGrp="1" noChangeArrowheads="1"/>
          </p:cNvSpPr>
          <p:nvPr>
            <p:ph type="subTitle" idx="1"/>
          </p:nvPr>
        </p:nvSpPr>
        <p:spPr>
          <a:xfrm>
            <a:off x="719254" y="2825750"/>
            <a:ext cx="8077200" cy="1679575"/>
          </a:xfrm>
        </p:spPr>
        <p:txBody>
          <a:bodyPr/>
          <a:lstStyle/>
          <a:p>
            <a:pPr algn="l" eaLnBrk="1" hangingPunct="1"/>
            <a:endParaRPr lang="en-US" altLang="en-US" sz="2000" b="1" dirty="0">
              <a:latin typeface="Comic Sans MS" panose="030F0902030302020204" pitchFamily="66" charset="0"/>
            </a:endParaRPr>
          </a:p>
          <a:p>
            <a:pPr algn="l" eaLnBrk="1" hangingPunct="1"/>
            <a:endParaRPr lang="en-US" altLang="en-US" sz="2000" b="1" dirty="0">
              <a:latin typeface="Comic Sans MS" panose="030F0902030302020204" pitchFamily="66" charset="0"/>
            </a:endParaRPr>
          </a:p>
          <a:p>
            <a:pPr eaLnBrk="1" hangingPunct="1"/>
            <a:r>
              <a:rPr lang="en-US" altLang="en-US" sz="4400" b="1" dirty="0">
                <a:latin typeface="Comic Sans MS" panose="030F0902030302020204" pitchFamily="66" charset="0"/>
              </a:rPr>
              <a:t>2024-25</a:t>
            </a:r>
          </a:p>
        </p:txBody>
      </p:sp>
      <p:pic>
        <p:nvPicPr>
          <p:cNvPr id="5124" name="Picture 7" descr="OK_RegentHighEdu_4c_vert">
            <a:extLst>
              <a:ext uri="{FF2B5EF4-FFF2-40B4-BE49-F238E27FC236}">
                <a16:creationId xmlns:a16="http://schemas.microsoft.com/office/drawing/2014/main" id="{4ECA1FD2-7F76-F291-B9BF-A16AFB0DAA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6200" y="4648200"/>
            <a:ext cx="28495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2">
            <a:extLst>
              <a:ext uri="{FF2B5EF4-FFF2-40B4-BE49-F238E27FC236}">
                <a16:creationId xmlns:a16="http://schemas.microsoft.com/office/drawing/2014/main" id="{0AE23683-C885-6CC8-6631-99B56FA3D4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525" y="1211263"/>
            <a:ext cx="7696200" cy="245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descr="A green and purple circle with a letter g in it&#10;&#10;Description automatically generated">
            <a:extLst>
              <a:ext uri="{FF2B5EF4-FFF2-40B4-BE49-F238E27FC236}">
                <a16:creationId xmlns:a16="http://schemas.microsoft.com/office/drawing/2014/main" id="{DE3BCF02-B2AF-BD59-C16B-2A73162F79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822" y="4911725"/>
            <a:ext cx="1598876" cy="1431925"/>
          </a:xfrm>
          <a:prstGeom prst="rect">
            <a:avLst/>
          </a:prstGeom>
        </p:spPr>
      </p:pic>
      <p:sp>
        <p:nvSpPr>
          <p:cNvPr id="3" name="Rectangle 2">
            <a:extLst>
              <a:ext uri="{FF2B5EF4-FFF2-40B4-BE49-F238E27FC236}">
                <a16:creationId xmlns:a16="http://schemas.microsoft.com/office/drawing/2014/main" id="{B811F17D-B79D-4706-17F8-CA906CD45204}"/>
              </a:ext>
            </a:extLst>
          </p:cNvPr>
          <p:cNvSpPr/>
          <p:nvPr/>
        </p:nvSpPr>
        <p:spPr bwMode="auto">
          <a:xfrm>
            <a:off x="152400" y="5943600"/>
            <a:ext cx="746125" cy="6096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6000" b="0" i="0" u="none" strike="noStrike" cap="none" normalizeH="0" baseline="0">
              <a:ln>
                <a:noFill/>
              </a:ln>
              <a:solidFill>
                <a:schemeClr val="tx1"/>
              </a:solidFill>
              <a:effectLst/>
              <a:latin typeface="Tahoma" pitchFamily="34" charset="0"/>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C50B808-6756-6AD4-E4D6-9E652CA361F5}"/>
              </a:ext>
            </a:extLst>
          </p:cNvPr>
          <p:cNvSpPr>
            <a:spLocks noGrp="1" noChangeArrowheads="1"/>
          </p:cNvSpPr>
          <p:nvPr>
            <p:ph type="title"/>
          </p:nvPr>
        </p:nvSpPr>
        <p:spPr>
          <a:xfrm>
            <a:off x="1066800" y="762000"/>
            <a:ext cx="7793038" cy="914400"/>
          </a:xfrm>
        </p:spPr>
        <p:txBody>
          <a:bodyPr/>
          <a:lstStyle/>
          <a:p>
            <a:pPr algn="ctr"/>
            <a:r>
              <a:rPr lang="en-US" altLang="en-US"/>
              <a:t>Seniors (cont.)</a:t>
            </a:r>
          </a:p>
        </p:txBody>
      </p:sp>
      <p:sp>
        <p:nvSpPr>
          <p:cNvPr id="21507" name="Content Placeholder 2">
            <a:extLst>
              <a:ext uri="{FF2B5EF4-FFF2-40B4-BE49-F238E27FC236}">
                <a16:creationId xmlns:a16="http://schemas.microsoft.com/office/drawing/2014/main" id="{15B0943F-CA1C-E482-204A-6B83464D409E}"/>
              </a:ext>
            </a:extLst>
          </p:cNvPr>
          <p:cNvSpPr>
            <a:spLocks noGrp="1" noChangeArrowheads="1"/>
          </p:cNvSpPr>
          <p:nvPr>
            <p:ph idx="1"/>
          </p:nvPr>
        </p:nvSpPr>
        <p:spPr>
          <a:xfrm>
            <a:off x="304800" y="2133600"/>
            <a:ext cx="8650288" cy="3352800"/>
          </a:xfrm>
        </p:spPr>
        <p:txBody>
          <a:bodyPr/>
          <a:lstStyle/>
          <a:p>
            <a:r>
              <a:rPr lang="en-US" altLang="en-US" sz="2800"/>
              <a:t>File the 2025-26 FAFSA</a:t>
            </a:r>
          </a:p>
          <a:p>
            <a:r>
              <a:rPr lang="en-US" altLang="en-US" sz="2800"/>
              <a:t>Watch your bursar account at the school. Don’t panic early in the semester but don’t wait until the end of the semester to check on the status.</a:t>
            </a:r>
          </a:p>
          <a:p>
            <a:r>
              <a:rPr lang="en-US" altLang="en-US" sz="2800"/>
              <a:t>Communicate with the financial aid office!</a:t>
            </a:r>
          </a:p>
          <a:p>
            <a:endParaRPr lang="en-US" altLang="en-US"/>
          </a:p>
        </p:txBody>
      </p:sp>
      <p:sp>
        <p:nvSpPr>
          <p:cNvPr id="21508" name="Slide Number Placeholder 3">
            <a:extLst>
              <a:ext uri="{FF2B5EF4-FFF2-40B4-BE49-F238E27FC236}">
                <a16:creationId xmlns:a16="http://schemas.microsoft.com/office/drawing/2014/main" id="{1F713E0C-AD93-92EB-9E15-D543EC261F2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A9B0A5E7-12C0-434A-B217-598228E5E476}" type="slidenum">
              <a:rPr lang="en-US" altLang="en-US" sz="1400"/>
              <a:pPr>
                <a:spcBef>
                  <a:spcPct val="0"/>
                </a:spcBef>
                <a:buClrTx/>
                <a:buSzTx/>
                <a:buFontTx/>
                <a:buNone/>
              </a:pPr>
              <a:t>10</a:t>
            </a:fld>
            <a:endParaRPr lang="en-US" altLang="en-US" sz="140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B1F3F985-6065-DD57-0CB7-B33EAFD180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1505F10B-9B3F-C74F-B20B-2A35907B7449}" type="slidenum">
              <a:rPr lang="en-US" altLang="en-US" sz="1400"/>
              <a:pPr>
                <a:spcBef>
                  <a:spcPct val="0"/>
                </a:spcBef>
                <a:buClrTx/>
                <a:buSzTx/>
                <a:buFontTx/>
                <a:buNone/>
              </a:pPr>
              <a:t>11</a:t>
            </a:fld>
            <a:endParaRPr lang="en-US" altLang="en-US" sz="1400"/>
          </a:p>
        </p:txBody>
      </p:sp>
      <p:sp>
        <p:nvSpPr>
          <p:cNvPr id="431106" name="Rectangle 2">
            <a:extLst>
              <a:ext uri="{FF2B5EF4-FFF2-40B4-BE49-F238E27FC236}">
                <a16:creationId xmlns:a16="http://schemas.microsoft.com/office/drawing/2014/main" id="{A8E779BA-2126-47E9-9085-FAE952F41F6C}"/>
              </a:ext>
            </a:extLst>
          </p:cNvPr>
          <p:cNvSpPr>
            <a:spLocks noGrp="1" noChangeArrowheads="1"/>
          </p:cNvSpPr>
          <p:nvPr>
            <p:ph type="title"/>
          </p:nvPr>
        </p:nvSpPr>
        <p:spPr/>
        <p:txBody>
          <a:bodyPr/>
          <a:lstStyle/>
          <a:p>
            <a:pPr algn="ctr" eaLnBrk="1" hangingPunct="1">
              <a:defRPr/>
            </a:pPr>
            <a:r>
              <a:rPr lang="en-US" sz="3600" dirty="0">
                <a:effectLst>
                  <a:outerShdw blurRad="38100" dist="38100" dir="2700000" algn="tl">
                    <a:srgbClr val="C0C0C0"/>
                  </a:outerShdw>
                </a:effectLst>
              </a:rPr>
              <a:t>Contact Information</a:t>
            </a:r>
            <a:br>
              <a:rPr lang="en-US" sz="3600" dirty="0">
                <a:effectLst>
                  <a:outerShdw blurRad="38100" dist="38100" dir="2700000" algn="tl">
                    <a:srgbClr val="C0C0C0"/>
                  </a:outerShdw>
                </a:effectLst>
              </a:rPr>
            </a:br>
            <a:r>
              <a:rPr lang="en-US" sz="3600" dirty="0">
                <a:effectLst>
                  <a:outerShdw blurRad="38100" dist="38100" dir="2700000" algn="tl">
                    <a:srgbClr val="C0C0C0"/>
                  </a:outerShdw>
                </a:effectLst>
              </a:rPr>
              <a:t>OKPromise office</a:t>
            </a:r>
          </a:p>
        </p:txBody>
      </p:sp>
      <p:sp>
        <p:nvSpPr>
          <p:cNvPr id="22532" name="Rectangle 3">
            <a:extLst>
              <a:ext uri="{FF2B5EF4-FFF2-40B4-BE49-F238E27FC236}">
                <a16:creationId xmlns:a16="http://schemas.microsoft.com/office/drawing/2014/main" id="{C14BB87D-AC3A-E28E-5866-04B8B9FB3E3F}"/>
              </a:ext>
            </a:extLst>
          </p:cNvPr>
          <p:cNvSpPr>
            <a:spLocks noGrp="1" noChangeArrowheads="1"/>
          </p:cNvSpPr>
          <p:nvPr>
            <p:ph type="body" idx="1"/>
          </p:nvPr>
        </p:nvSpPr>
        <p:spPr>
          <a:xfrm>
            <a:off x="920750" y="2782888"/>
            <a:ext cx="7772400" cy="3998912"/>
          </a:xfrm>
        </p:spPr>
        <p:txBody>
          <a:bodyPr/>
          <a:lstStyle/>
          <a:p>
            <a:pPr algn="ctr" eaLnBrk="1" hangingPunct="1">
              <a:buFont typeface="Wingdings" pitchFamily="2" charset="2"/>
              <a:buNone/>
            </a:pPr>
            <a:r>
              <a:rPr lang="en-US" altLang="en-US" sz="4000">
                <a:solidFill>
                  <a:schemeClr val="hlink"/>
                </a:solidFill>
              </a:rPr>
              <a:t>1.800.858.1840 (option 2)</a:t>
            </a:r>
          </a:p>
          <a:p>
            <a:pPr algn="ctr" eaLnBrk="1" hangingPunct="1">
              <a:buFont typeface="Wingdings" pitchFamily="2" charset="2"/>
              <a:buNone/>
            </a:pPr>
            <a:r>
              <a:rPr lang="en-US" altLang="en-US" sz="4000">
                <a:solidFill>
                  <a:schemeClr val="hlink"/>
                </a:solidFill>
              </a:rPr>
              <a:t>OR</a:t>
            </a:r>
          </a:p>
          <a:p>
            <a:pPr algn="ctr" eaLnBrk="1" hangingPunct="1">
              <a:buFont typeface="Wingdings" pitchFamily="2" charset="2"/>
              <a:buNone/>
            </a:pPr>
            <a:r>
              <a:rPr lang="en-US" altLang="en-US" sz="4000" b="1">
                <a:solidFill>
                  <a:schemeClr val="hlink"/>
                </a:solidFill>
              </a:rPr>
              <a:t>okpromise@osrhe.edu</a:t>
            </a: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9361BBDB-427C-E986-AC27-3F3EFB1327C3}"/>
              </a:ext>
            </a:extLst>
          </p:cNvPr>
          <p:cNvSpPr>
            <a:spLocks noGrp="1" noChangeArrowheads="1"/>
          </p:cNvSpPr>
          <p:nvPr>
            <p:ph type="sldNum" sz="quarter" idx="12"/>
          </p:nvPr>
        </p:nvSpPr>
        <p:spPr>
          <a:xfrm>
            <a:off x="3352800" y="63246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lgn="ctr">
              <a:spcBef>
                <a:spcPct val="0"/>
              </a:spcBef>
              <a:buClrTx/>
              <a:buSzTx/>
              <a:buFontTx/>
              <a:buNone/>
            </a:pPr>
            <a:fld id="{9FD237A3-6EE7-EB43-9C95-E5003EF10855}" type="slidenum">
              <a:rPr lang="en-US" altLang="en-US" sz="1400"/>
              <a:pPr algn="ctr">
                <a:spcBef>
                  <a:spcPct val="0"/>
                </a:spcBef>
                <a:buClrTx/>
                <a:buSzTx/>
                <a:buFontTx/>
                <a:buNone/>
              </a:pPr>
              <a:t>2</a:t>
            </a:fld>
            <a:endParaRPr lang="en-US" altLang="en-US" sz="1400"/>
          </a:p>
        </p:txBody>
      </p:sp>
      <p:sp>
        <p:nvSpPr>
          <p:cNvPr id="7171" name="Rectangle 2">
            <a:extLst>
              <a:ext uri="{FF2B5EF4-FFF2-40B4-BE49-F238E27FC236}">
                <a16:creationId xmlns:a16="http://schemas.microsoft.com/office/drawing/2014/main" id="{1B2782E7-95CF-E2CB-FB92-9ED42316F21F}"/>
              </a:ext>
            </a:extLst>
          </p:cNvPr>
          <p:cNvSpPr>
            <a:spLocks noGrp="1" noChangeArrowheads="1"/>
          </p:cNvSpPr>
          <p:nvPr>
            <p:ph type="title"/>
          </p:nvPr>
        </p:nvSpPr>
        <p:spPr>
          <a:xfrm>
            <a:off x="457200" y="889000"/>
            <a:ext cx="8229600" cy="838200"/>
          </a:xfrm>
        </p:spPr>
        <p:txBody>
          <a:bodyPr/>
          <a:lstStyle/>
          <a:p>
            <a:pPr algn="ctr" eaLnBrk="1" hangingPunct="1"/>
            <a:r>
              <a:rPr lang="en-US" altLang="en-US"/>
              <a:t>Application Requirements</a:t>
            </a:r>
          </a:p>
        </p:txBody>
      </p:sp>
      <p:sp>
        <p:nvSpPr>
          <p:cNvPr id="38915" name="Rectangle 3">
            <a:extLst>
              <a:ext uri="{FF2B5EF4-FFF2-40B4-BE49-F238E27FC236}">
                <a16:creationId xmlns:a16="http://schemas.microsoft.com/office/drawing/2014/main" id="{2720E4B0-1BEC-46F6-99ED-AF45BBDFB834}"/>
              </a:ext>
            </a:extLst>
          </p:cNvPr>
          <p:cNvSpPr>
            <a:spLocks noGrp="1" noChangeArrowheads="1"/>
          </p:cNvSpPr>
          <p:nvPr>
            <p:ph type="body" idx="1"/>
          </p:nvPr>
        </p:nvSpPr>
        <p:spPr>
          <a:xfrm>
            <a:off x="457200" y="1733550"/>
            <a:ext cx="8229600" cy="4343400"/>
          </a:xfrm>
        </p:spPr>
        <p:txBody>
          <a:bodyPr/>
          <a:lstStyle/>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Student must currently be attending the </a:t>
            </a:r>
            <a:r>
              <a:rPr lang="en-US" sz="2400" dirty="0">
                <a:solidFill>
                  <a:srgbClr val="0000FF"/>
                </a:solidFill>
                <a:ea typeface="Tahoma" panose="020B0604030504040204" pitchFamily="34" charset="0"/>
                <a:cs typeface="Tahoma" panose="020B0604030504040204" pitchFamily="34" charset="0"/>
              </a:rPr>
              <a:t>8</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9</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10</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or 11</a:t>
            </a:r>
            <a:r>
              <a:rPr lang="en-US" sz="2400" baseline="30000" dirty="0">
                <a:solidFill>
                  <a:srgbClr val="0000FF"/>
                </a:solidFill>
                <a:ea typeface="Tahoma" panose="020B0604030504040204" pitchFamily="34" charset="0"/>
                <a:cs typeface="Tahoma" panose="020B0604030504040204" pitchFamily="34" charset="0"/>
              </a:rPr>
              <a:t>th</a:t>
            </a:r>
            <a:r>
              <a:rPr lang="en-US" sz="2400" dirty="0">
                <a:solidFill>
                  <a:srgbClr val="0000FF"/>
                </a:solidFill>
                <a:ea typeface="Tahoma" panose="020B0604030504040204" pitchFamily="34" charset="0"/>
                <a:cs typeface="Tahoma" panose="020B0604030504040204" pitchFamily="34" charset="0"/>
              </a:rPr>
              <a:t> grade</a:t>
            </a:r>
          </a:p>
          <a:p>
            <a:pPr>
              <a:defRPr/>
            </a:pPr>
            <a:r>
              <a:rPr lang="en-US" sz="2400" dirty="0">
                <a:solidFill>
                  <a:schemeClr val="bg2"/>
                </a:solidFill>
                <a:ea typeface="Tahoma" panose="020B0604030504040204" pitchFamily="34" charset="0"/>
                <a:cs typeface="Tahoma" panose="020B0604030504040204" pitchFamily="34" charset="0"/>
              </a:rPr>
              <a:t>Income limit at the time of application</a:t>
            </a:r>
          </a:p>
          <a:p>
            <a:pPr lvl="1">
              <a:defRPr/>
            </a:pPr>
            <a:r>
              <a:rPr lang="en-US" sz="2400" dirty="0">
                <a:solidFill>
                  <a:srgbClr val="0000FF"/>
                </a:solidFill>
                <a:ea typeface="Tahoma" panose="020B0604030504040204" pitchFamily="34" charset="0"/>
                <a:cs typeface="Tahoma" panose="020B0604030504040204" pitchFamily="34" charset="0"/>
              </a:rPr>
              <a:t>$60K with 1-2 dependent children</a:t>
            </a:r>
          </a:p>
          <a:p>
            <a:pPr lvl="1">
              <a:defRPr/>
            </a:pPr>
            <a:r>
              <a:rPr lang="en-US" sz="2400" dirty="0">
                <a:solidFill>
                  <a:srgbClr val="0000FF"/>
                </a:solidFill>
                <a:ea typeface="Tahoma" panose="020B0604030504040204" pitchFamily="34" charset="0"/>
                <a:cs typeface="Tahoma" panose="020B0604030504040204" pitchFamily="34" charset="0"/>
              </a:rPr>
              <a:t>$70K with 3-4 dependent children</a:t>
            </a:r>
          </a:p>
          <a:p>
            <a:pPr lvl="1">
              <a:defRPr/>
            </a:pPr>
            <a:r>
              <a:rPr lang="en-US" sz="2400" dirty="0">
                <a:solidFill>
                  <a:srgbClr val="0000FF"/>
                </a:solidFill>
                <a:ea typeface="Tahoma" panose="020B0604030504040204" pitchFamily="34" charset="0"/>
                <a:cs typeface="Tahoma" panose="020B0604030504040204" pitchFamily="34" charset="0"/>
              </a:rPr>
              <a:t>$80K with 5 or more dependent children </a:t>
            </a:r>
          </a:p>
          <a:p>
            <a:pPr marL="457200" lvl="1" indent="0">
              <a:buFont typeface="Wingdings" pitchFamily="2" charset="2"/>
              <a:buNone/>
              <a:defRPr/>
            </a:pPr>
            <a:r>
              <a:rPr lang="en-US" altLang="en-US" sz="2400" dirty="0">
                <a:solidFill>
                  <a:schemeClr val="bg2"/>
                </a:solidFill>
                <a:ea typeface="Tahoma" panose="020B0604030504040204" pitchFamily="34" charset="0"/>
                <a:cs typeface="Tahoma" panose="020B0604030504040204" pitchFamily="34" charset="0"/>
              </a:rPr>
              <a:t>(there is a check for a 2nd income limit when the student starts college or career education)</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Must be an Oklahoma resident</a:t>
            </a:r>
          </a:p>
          <a:p>
            <a:pPr eaLnBrk="1" hangingPunct="1">
              <a:lnSpc>
                <a:spcPct val="90000"/>
              </a:lnSpc>
              <a:defRPr/>
            </a:pPr>
            <a:r>
              <a:rPr lang="en-US" sz="2400" dirty="0">
                <a:solidFill>
                  <a:schemeClr val="bg2"/>
                </a:solidFill>
                <a:ea typeface="Tahoma" panose="020B0604030504040204" pitchFamily="34" charset="0"/>
                <a:cs typeface="Tahoma" panose="020B0604030504040204" pitchFamily="34" charset="0"/>
              </a:rPr>
              <a:t>Deadline for the 2024-2025 school year: </a:t>
            </a:r>
          </a:p>
          <a:p>
            <a:pPr marL="0" indent="0" eaLnBrk="1" hangingPunct="1">
              <a:lnSpc>
                <a:spcPct val="90000"/>
              </a:lnSpc>
              <a:buFont typeface="Wingdings" pitchFamily="2" charset="2"/>
              <a:buNone/>
              <a:defRPr/>
            </a:pPr>
            <a:r>
              <a:rPr lang="en-US" sz="2400" b="1" dirty="0">
                <a:solidFill>
                  <a:schemeClr val="bg2"/>
                </a:solidFill>
                <a:ea typeface="Tahoma" panose="020B0604030504040204" pitchFamily="34" charset="0"/>
                <a:cs typeface="Tahoma" panose="020B0604030504040204" pitchFamily="34" charset="0"/>
              </a:rPr>
              <a:t>			</a:t>
            </a:r>
            <a:r>
              <a:rPr lang="en-US" sz="2400" b="1" dirty="0">
                <a:solidFill>
                  <a:srgbClr val="EB3C19"/>
                </a:solidFill>
                <a:ea typeface="Tahoma" panose="020B0604030504040204" pitchFamily="34" charset="0"/>
                <a:cs typeface="Tahoma" panose="020B0604030504040204" pitchFamily="34" charset="0"/>
              </a:rPr>
              <a:t>June 30, 2025</a:t>
            </a:r>
            <a:endParaRPr lang="en-US" sz="2400" dirty="0">
              <a:solidFill>
                <a:schemeClr val="bg2"/>
              </a:solidFill>
              <a:ea typeface="Tahoma" panose="020B0604030504040204" pitchFamily="34" charset="0"/>
              <a:cs typeface="Tahoma" panose="020B0604030504040204" pitchFamily="34" charset="0"/>
            </a:endParaRPr>
          </a:p>
          <a:p>
            <a:pPr eaLnBrk="1" hangingPunct="1">
              <a:lnSpc>
                <a:spcPct val="90000"/>
              </a:lnSpc>
              <a:buFont typeface="Wingdings" pitchFamily="2" charset="2"/>
              <a:buNone/>
              <a:defRPr/>
            </a:pPr>
            <a:endParaRPr lang="en-US" sz="2800" dirty="0">
              <a:solidFill>
                <a:srgbClr val="0000FF"/>
              </a:solidFill>
              <a:latin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 calcmode="lin" valueType="num">
                                      <p:cBhvr additive="base">
                                        <p:cTn id="21"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8915">
                                            <p:txEl>
                                              <p:pRg st="4" end="4"/>
                                            </p:txEl>
                                          </p:spTgt>
                                        </p:tgtEl>
                                        <p:attrNameLst>
                                          <p:attrName>style.visibility</p:attrName>
                                        </p:attrNameLst>
                                      </p:cBhvr>
                                      <p:to>
                                        <p:strVal val="visible"/>
                                      </p:to>
                                    </p:set>
                                    <p:anim calcmode="lin" valueType="num">
                                      <p:cBhvr additive="base">
                                        <p:cTn id="25"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8915">
                                            <p:txEl>
                                              <p:pRg st="5" end="5"/>
                                            </p:txEl>
                                          </p:spTgt>
                                        </p:tgtEl>
                                        <p:attrNameLst>
                                          <p:attrName>style.visibility</p:attrName>
                                        </p:attrNameLst>
                                      </p:cBhvr>
                                      <p:to>
                                        <p:strVal val="visible"/>
                                      </p:to>
                                    </p:set>
                                    <p:anim calcmode="lin" valueType="num">
                                      <p:cBhvr additive="base">
                                        <p:cTn id="29"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8915">
                                            <p:txEl>
                                              <p:pRg st="6" end="6"/>
                                            </p:txEl>
                                          </p:spTgt>
                                        </p:tgtEl>
                                        <p:attrNameLst>
                                          <p:attrName>style.visibility</p:attrName>
                                        </p:attrNameLst>
                                      </p:cBhvr>
                                      <p:to>
                                        <p:strVal val="visible"/>
                                      </p:to>
                                    </p:set>
                                    <p:anim calcmode="lin" valueType="num">
                                      <p:cBhvr additive="base">
                                        <p:cTn id="35"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8915">
                                            <p:txEl>
                                              <p:pRg st="7" end="7"/>
                                            </p:txEl>
                                          </p:spTgt>
                                        </p:tgtEl>
                                        <p:attrNameLst>
                                          <p:attrName>style.visibility</p:attrName>
                                        </p:attrNameLst>
                                      </p:cBhvr>
                                      <p:to>
                                        <p:strVal val="visible"/>
                                      </p:to>
                                    </p:set>
                                    <p:anim calcmode="lin" valueType="num">
                                      <p:cBhvr additive="base">
                                        <p:cTn id="41" dur="500" fill="hold"/>
                                        <p:tgtEl>
                                          <p:spTgt spid="3891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89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8915">
                                            <p:txEl>
                                              <p:pRg st="8" end="8"/>
                                            </p:txEl>
                                          </p:spTgt>
                                        </p:tgtEl>
                                        <p:attrNameLst>
                                          <p:attrName>style.visibility</p:attrName>
                                        </p:attrNameLst>
                                      </p:cBhvr>
                                      <p:to>
                                        <p:strVal val="visible"/>
                                      </p:to>
                                    </p:set>
                                    <p:anim calcmode="lin" valueType="num">
                                      <p:cBhvr additive="base">
                                        <p:cTn id="47" dur="500" fill="hold"/>
                                        <p:tgtEl>
                                          <p:spTgt spid="38915">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89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312A8F7F-59F2-A8CC-E82B-F65A075678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C1457FBB-1CCB-4A44-9A68-074E352C34BF}" type="slidenum">
              <a:rPr lang="en-US" altLang="en-US" sz="1400"/>
              <a:pPr>
                <a:spcBef>
                  <a:spcPct val="0"/>
                </a:spcBef>
                <a:buClrTx/>
                <a:buSzTx/>
                <a:buFontTx/>
                <a:buNone/>
              </a:pPr>
              <a:t>3</a:t>
            </a:fld>
            <a:endParaRPr lang="en-US" altLang="en-US" sz="1400"/>
          </a:p>
        </p:txBody>
      </p:sp>
      <p:sp>
        <p:nvSpPr>
          <p:cNvPr id="9219" name="Rectangle 2">
            <a:extLst>
              <a:ext uri="{FF2B5EF4-FFF2-40B4-BE49-F238E27FC236}">
                <a16:creationId xmlns:a16="http://schemas.microsoft.com/office/drawing/2014/main" id="{1B62326B-2DF6-A306-2B2E-B77D977C8468}"/>
              </a:ext>
            </a:extLst>
          </p:cNvPr>
          <p:cNvSpPr>
            <a:spLocks noGrp="1" noChangeArrowheads="1"/>
          </p:cNvSpPr>
          <p:nvPr>
            <p:ph type="title"/>
          </p:nvPr>
        </p:nvSpPr>
        <p:spPr>
          <a:xfrm>
            <a:off x="1066800" y="914400"/>
            <a:ext cx="7793038" cy="990600"/>
          </a:xfrm>
        </p:spPr>
        <p:txBody>
          <a:bodyPr/>
          <a:lstStyle/>
          <a:p>
            <a:pPr eaLnBrk="1" hangingPunct="1"/>
            <a:r>
              <a:rPr lang="en-US" altLang="en-US"/>
              <a:t>Classes to take – 15 units</a:t>
            </a:r>
          </a:p>
        </p:txBody>
      </p:sp>
      <p:sp>
        <p:nvSpPr>
          <p:cNvPr id="9220" name="Rectangle 3">
            <a:extLst>
              <a:ext uri="{FF2B5EF4-FFF2-40B4-BE49-F238E27FC236}">
                <a16:creationId xmlns:a16="http://schemas.microsoft.com/office/drawing/2014/main" id="{3EDA2311-233E-9226-4AC4-5F0750E2723C}"/>
              </a:ext>
            </a:extLst>
          </p:cNvPr>
          <p:cNvSpPr>
            <a:spLocks noGrp="1" noChangeArrowheads="1"/>
          </p:cNvSpPr>
          <p:nvPr>
            <p:ph type="body" idx="1"/>
          </p:nvPr>
        </p:nvSpPr>
        <p:spPr>
          <a:noFill/>
        </p:spPr>
        <p:txBody>
          <a:bodyPr/>
          <a:lstStyle/>
          <a:p>
            <a:pPr eaLnBrk="1" hangingPunct="1">
              <a:lnSpc>
                <a:spcPct val="90000"/>
              </a:lnSpc>
            </a:pPr>
            <a:r>
              <a:rPr lang="en-US" altLang="en-US" sz="2600"/>
              <a:t>4 English</a:t>
            </a:r>
          </a:p>
          <a:p>
            <a:pPr eaLnBrk="1" hangingPunct="1">
              <a:lnSpc>
                <a:spcPct val="90000"/>
              </a:lnSpc>
            </a:pPr>
            <a:r>
              <a:rPr lang="en-US" altLang="en-US" sz="2600"/>
              <a:t>3 Lab Science</a:t>
            </a:r>
          </a:p>
          <a:p>
            <a:pPr eaLnBrk="1" hangingPunct="1">
              <a:lnSpc>
                <a:spcPct val="90000"/>
              </a:lnSpc>
            </a:pPr>
            <a:r>
              <a:rPr lang="en-US" altLang="en-US" sz="2600"/>
              <a:t>3 Mathematics</a:t>
            </a:r>
          </a:p>
          <a:p>
            <a:pPr eaLnBrk="1" hangingPunct="1">
              <a:lnSpc>
                <a:spcPct val="90000"/>
              </a:lnSpc>
            </a:pPr>
            <a:r>
              <a:rPr lang="en-US" altLang="en-US" sz="2600"/>
              <a:t>3 History and Citizenship Skills</a:t>
            </a:r>
          </a:p>
          <a:p>
            <a:pPr eaLnBrk="1" hangingPunct="1">
              <a:lnSpc>
                <a:spcPct val="90000"/>
              </a:lnSpc>
            </a:pPr>
            <a:r>
              <a:rPr lang="en-US" altLang="en-US" sz="2600"/>
              <a:t>2 Additional Units of subjects previously listed or selected from: computer science, foreign language, any Advanced Placement course, psychology, sociology, or any concurrent liberal arts and science course at a State System institution</a:t>
            </a:r>
          </a:p>
          <a:p>
            <a:pPr eaLnBrk="1" hangingPunct="1">
              <a:lnSpc>
                <a:spcPct val="90000"/>
              </a:lnSpc>
              <a:buFont typeface="Wingdings" pitchFamily="2" charset="2"/>
              <a:buNone/>
            </a:pPr>
            <a:endParaRPr lang="en-US" altLang="en-US" sz="2800" b="1"/>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a:extLst>
              <a:ext uri="{FF2B5EF4-FFF2-40B4-BE49-F238E27FC236}">
                <a16:creationId xmlns:a16="http://schemas.microsoft.com/office/drawing/2014/main" id="{7D6D661F-043C-AD70-6083-E390922F29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4BDEF652-2B96-1E40-94B4-A87F7A54CB9D}" type="slidenum">
              <a:rPr lang="en-US" altLang="en-US" sz="1400"/>
              <a:pPr>
                <a:spcBef>
                  <a:spcPct val="0"/>
                </a:spcBef>
                <a:buClrTx/>
                <a:buSzTx/>
                <a:buFontTx/>
                <a:buNone/>
              </a:pPr>
              <a:t>4</a:t>
            </a:fld>
            <a:endParaRPr lang="en-US" altLang="en-US" sz="1400"/>
          </a:p>
        </p:txBody>
      </p:sp>
      <p:pic>
        <p:nvPicPr>
          <p:cNvPr id="11267" name="Picture 1">
            <a:extLst>
              <a:ext uri="{FF2B5EF4-FFF2-40B4-BE49-F238E27FC236}">
                <a16:creationId xmlns:a16="http://schemas.microsoft.com/office/drawing/2014/main" id="{6D519B29-EB1E-A5CD-86AA-75269AA302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7313"/>
            <a:ext cx="9144000" cy="668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7E090BE7-3BCC-A1A3-5B25-62D9A38F55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6091655"/>
            <a:ext cx="704088" cy="690145"/>
          </a:xfrm>
          <a:prstGeom prst="rect">
            <a:avLst/>
          </a:prstGeom>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107E313B-6F62-1C84-D128-520E02C0F53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082F1B56-B229-FA48-BDB4-B29A10488866}" type="slidenum">
              <a:rPr lang="en-US" altLang="en-US" sz="1400"/>
              <a:pPr>
                <a:spcBef>
                  <a:spcPct val="0"/>
                </a:spcBef>
                <a:buClrTx/>
                <a:buSzTx/>
                <a:buFontTx/>
                <a:buNone/>
              </a:pPr>
              <a:t>5</a:t>
            </a:fld>
            <a:endParaRPr lang="en-US" altLang="en-US" sz="1400"/>
          </a:p>
        </p:txBody>
      </p:sp>
      <p:sp>
        <p:nvSpPr>
          <p:cNvPr id="13315" name="Rectangle 2">
            <a:extLst>
              <a:ext uri="{FF2B5EF4-FFF2-40B4-BE49-F238E27FC236}">
                <a16:creationId xmlns:a16="http://schemas.microsoft.com/office/drawing/2014/main" id="{8E4CC21F-650F-A766-669B-06948AF7D9E3}"/>
              </a:ext>
            </a:extLst>
          </p:cNvPr>
          <p:cNvSpPr>
            <a:spLocks noGrp="1" noChangeArrowheads="1"/>
          </p:cNvSpPr>
          <p:nvPr>
            <p:ph type="title"/>
          </p:nvPr>
        </p:nvSpPr>
        <p:spPr/>
        <p:txBody>
          <a:bodyPr/>
          <a:lstStyle/>
          <a:p>
            <a:pPr eaLnBrk="1" hangingPunct="1"/>
            <a:r>
              <a:rPr lang="en-US" altLang="en-US"/>
              <a:t>Additional Requirements</a:t>
            </a:r>
          </a:p>
        </p:txBody>
      </p:sp>
      <p:sp>
        <p:nvSpPr>
          <p:cNvPr id="13316" name="Rectangle 3">
            <a:extLst>
              <a:ext uri="{FF2B5EF4-FFF2-40B4-BE49-F238E27FC236}">
                <a16:creationId xmlns:a16="http://schemas.microsoft.com/office/drawing/2014/main" id="{648EB868-A60E-8EB1-B7BA-4AE0392FACCF}"/>
              </a:ext>
            </a:extLst>
          </p:cNvPr>
          <p:cNvSpPr>
            <a:spLocks noGrp="1" noChangeArrowheads="1"/>
          </p:cNvSpPr>
          <p:nvPr>
            <p:ph type="body" idx="1"/>
          </p:nvPr>
        </p:nvSpPr>
        <p:spPr>
          <a:xfrm>
            <a:off x="1031875" y="2325688"/>
            <a:ext cx="7772400" cy="3998912"/>
          </a:xfrm>
        </p:spPr>
        <p:txBody>
          <a:bodyPr/>
          <a:lstStyle/>
          <a:p>
            <a:pPr eaLnBrk="1" hangingPunct="1">
              <a:lnSpc>
                <a:spcPct val="90000"/>
              </a:lnSpc>
            </a:pPr>
            <a:r>
              <a:rPr lang="en-US" altLang="en-US" sz="2600"/>
              <a:t>Graduate from an Oklahoma high school</a:t>
            </a:r>
          </a:p>
          <a:p>
            <a:pPr eaLnBrk="1" hangingPunct="1">
              <a:lnSpc>
                <a:spcPct val="90000"/>
              </a:lnSpc>
            </a:pPr>
            <a:r>
              <a:rPr lang="en-US" altLang="en-US" sz="2600"/>
              <a:t>Complete the 15-unit curriculum with at least a 2.50 cumulative GPA </a:t>
            </a:r>
            <a:r>
              <a:rPr lang="en-US" altLang="en-US" sz="2600" i="1"/>
              <a:t>in these courses</a:t>
            </a:r>
          </a:p>
          <a:p>
            <a:pPr eaLnBrk="1" hangingPunct="1">
              <a:lnSpc>
                <a:spcPct val="90000"/>
              </a:lnSpc>
            </a:pPr>
            <a:r>
              <a:rPr lang="en-US" altLang="en-US" sz="2600"/>
              <a:t>Achieve at least a 2.50 cumulative </a:t>
            </a:r>
            <a:r>
              <a:rPr lang="en-US" altLang="en-US" sz="2600" i="1"/>
              <a:t>overall</a:t>
            </a:r>
            <a:r>
              <a:rPr lang="en-US" altLang="en-US" sz="2600"/>
              <a:t> GPA </a:t>
            </a:r>
          </a:p>
          <a:p>
            <a:pPr eaLnBrk="1" hangingPunct="1">
              <a:lnSpc>
                <a:spcPct val="90000"/>
              </a:lnSpc>
            </a:pPr>
            <a:r>
              <a:rPr lang="en-US" altLang="en-US" sz="2600"/>
              <a:t>Attend school regularly</a:t>
            </a:r>
          </a:p>
          <a:p>
            <a:pPr eaLnBrk="1" hangingPunct="1">
              <a:lnSpc>
                <a:spcPct val="90000"/>
              </a:lnSpc>
            </a:pPr>
            <a:r>
              <a:rPr lang="en-US" altLang="en-US" sz="2600"/>
              <a:t>Refrain from substance abuse</a:t>
            </a:r>
          </a:p>
          <a:p>
            <a:pPr eaLnBrk="1" hangingPunct="1">
              <a:lnSpc>
                <a:spcPct val="90000"/>
              </a:lnSpc>
            </a:pPr>
            <a:r>
              <a:rPr lang="en-US" altLang="en-US" sz="2600"/>
              <a:t>Don’t commit criminal or delinquent acts</a:t>
            </a: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B98BFA70-7D0B-9E0A-10F4-84F597C4D9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E8E9DBEC-8FEC-034A-A7CB-E7685C427BC2}" type="slidenum">
              <a:rPr lang="en-US" altLang="en-US" sz="1400"/>
              <a:pPr>
                <a:spcBef>
                  <a:spcPct val="0"/>
                </a:spcBef>
                <a:buClrTx/>
                <a:buSzTx/>
                <a:buFontTx/>
                <a:buNone/>
              </a:pPr>
              <a:t>6</a:t>
            </a:fld>
            <a:endParaRPr lang="en-US" altLang="en-US" sz="1400"/>
          </a:p>
        </p:txBody>
      </p:sp>
      <p:sp>
        <p:nvSpPr>
          <p:cNvPr id="15363" name="Rectangle 2">
            <a:extLst>
              <a:ext uri="{FF2B5EF4-FFF2-40B4-BE49-F238E27FC236}">
                <a16:creationId xmlns:a16="http://schemas.microsoft.com/office/drawing/2014/main" id="{FAE35404-3994-93C6-FF65-A0FBC7F5F141}"/>
              </a:ext>
            </a:extLst>
          </p:cNvPr>
          <p:cNvSpPr>
            <a:spLocks noGrp="1" noChangeArrowheads="1"/>
          </p:cNvSpPr>
          <p:nvPr>
            <p:ph type="title"/>
          </p:nvPr>
        </p:nvSpPr>
        <p:spPr>
          <a:xfrm>
            <a:off x="1066800" y="762000"/>
            <a:ext cx="7793038" cy="685800"/>
          </a:xfrm>
        </p:spPr>
        <p:txBody>
          <a:bodyPr/>
          <a:lstStyle/>
          <a:p>
            <a:pPr algn="ctr" eaLnBrk="1" hangingPunct="1"/>
            <a:r>
              <a:rPr lang="en-US" altLang="en-US"/>
              <a:t>Benefits</a:t>
            </a:r>
          </a:p>
        </p:txBody>
      </p:sp>
      <p:sp>
        <p:nvSpPr>
          <p:cNvPr id="15364" name="Rectangle 3">
            <a:extLst>
              <a:ext uri="{FF2B5EF4-FFF2-40B4-BE49-F238E27FC236}">
                <a16:creationId xmlns:a16="http://schemas.microsoft.com/office/drawing/2014/main" id="{115A0D2C-3FB5-142A-FEF9-69E13CD3DEB9}"/>
              </a:ext>
            </a:extLst>
          </p:cNvPr>
          <p:cNvSpPr>
            <a:spLocks noGrp="1" noChangeArrowheads="1"/>
          </p:cNvSpPr>
          <p:nvPr>
            <p:ph type="body" idx="1"/>
          </p:nvPr>
        </p:nvSpPr>
        <p:spPr>
          <a:xfrm>
            <a:off x="533400" y="1676400"/>
            <a:ext cx="8421688" cy="4760913"/>
          </a:xfrm>
        </p:spPr>
        <p:txBody>
          <a:bodyPr/>
          <a:lstStyle/>
          <a:p>
            <a:pPr eaLnBrk="1" hangingPunct="1">
              <a:lnSpc>
                <a:spcPct val="90000"/>
              </a:lnSpc>
            </a:pPr>
            <a:r>
              <a:rPr lang="en-US" altLang="en-US" sz="2600"/>
              <a:t>Pays tuition only (fees are not included) at an Oklahoma </a:t>
            </a:r>
            <a:r>
              <a:rPr lang="en-US" altLang="en-US" sz="2600" u="sng"/>
              <a:t>public</a:t>
            </a:r>
            <a:r>
              <a:rPr lang="en-US" altLang="en-US" sz="2600"/>
              <a:t> college or university; a portion of tuition at an Oklahoma </a:t>
            </a:r>
            <a:r>
              <a:rPr lang="en-US" altLang="en-US" sz="2600" u="sng"/>
              <a:t>private</a:t>
            </a:r>
            <a:r>
              <a:rPr lang="en-US" altLang="en-US" sz="2600"/>
              <a:t> college or university or qualified career technology programs</a:t>
            </a:r>
          </a:p>
          <a:p>
            <a:pPr eaLnBrk="1" hangingPunct="1">
              <a:lnSpc>
                <a:spcPct val="90000"/>
              </a:lnSpc>
            </a:pPr>
            <a:r>
              <a:rPr lang="en-US" altLang="en-US" sz="2600"/>
              <a:t>OKPromise cannot pay for concurrent enrollment</a:t>
            </a:r>
          </a:p>
          <a:p>
            <a:pPr eaLnBrk="1" hangingPunct="1">
              <a:lnSpc>
                <a:spcPct val="90000"/>
              </a:lnSpc>
            </a:pPr>
            <a:r>
              <a:rPr lang="en-US" altLang="en-US" sz="2600"/>
              <a:t>May be used until the completion of a bachelor’s degree or five consecutive years, whichever comes first</a:t>
            </a:r>
          </a:p>
          <a:p>
            <a:pPr eaLnBrk="1" hangingPunct="1">
              <a:lnSpc>
                <a:spcPct val="90000"/>
              </a:lnSpc>
            </a:pPr>
            <a:r>
              <a:rPr lang="en-US" altLang="en-US" sz="2600"/>
              <a:t>The OKP award is also limited to payment for 129 credit hours of college courses (unless the degree program requires more hours).</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1275657-0480-A711-DF8A-356BD02E4698}"/>
              </a:ext>
            </a:extLst>
          </p:cNvPr>
          <p:cNvSpPr>
            <a:spLocks noGrp="1" noChangeArrowheads="1"/>
          </p:cNvSpPr>
          <p:nvPr>
            <p:ph type="title"/>
          </p:nvPr>
        </p:nvSpPr>
        <p:spPr>
          <a:xfrm>
            <a:off x="381000" y="762000"/>
            <a:ext cx="8478838" cy="762000"/>
          </a:xfrm>
        </p:spPr>
        <p:txBody>
          <a:bodyPr/>
          <a:lstStyle/>
          <a:p>
            <a:pPr algn="ctr"/>
            <a:r>
              <a:rPr lang="en-US" altLang="en-US"/>
              <a:t>Career Tech options</a:t>
            </a:r>
          </a:p>
        </p:txBody>
      </p:sp>
      <p:sp>
        <p:nvSpPr>
          <p:cNvPr id="3" name="Content Placeholder 2">
            <a:extLst>
              <a:ext uri="{FF2B5EF4-FFF2-40B4-BE49-F238E27FC236}">
                <a16:creationId xmlns:a16="http://schemas.microsoft.com/office/drawing/2014/main" id="{829845D1-4EAC-48A6-85DF-AF85BAC0C22B}"/>
              </a:ext>
            </a:extLst>
          </p:cNvPr>
          <p:cNvSpPr>
            <a:spLocks noGrp="1"/>
          </p:cNvSpPr>
          <p:nvPr>
            <p:ph idx="1"/>
          </p:nvPr>
        </p:nvSpPr>
        <p:spPr>
          <a:xfrm>
            <a:off x="228600" y="1828800"/>
            <a:ext cx="8670925" cy="3998913"/>
          </a:xfrm>
        </p:spPr>
        <p:txBody>
          <a:bodyPr/>
          <a:lstStyle/>
          <a:p>
            <a:pPr marL="0" indent="0" algn="ctr">
              <a:buFont typeface="Wingdings" pitchFamily="2" charset="2"/>
              <a:buNone/>
              <a:defRPr/>
            </a:pPr>
            <a:r>
              <a:rPr lang="en-US" sz="2400" dirty="0"/>
              <a:t>At an Oklahoma public technology center, the scholarship will cover at least a portion of tuition for certain programs that meet the requirements to be eligible for federal financial aid.</a:t>
            </a:r>
          </a:p>
          <a:p>
            <a:pPr>
              <a:defRPr/>
            </a:pPr>
            <a:endParaRPr lang="en-US" sz="1800" dirty="0"/>
          </a:p>
          <a:p>
            <a:pPr>
              <a:defRPr/>
            </a:pPr>
            <a:r>
              <a:rPr lang="en-US" sz="2000" dirty="0"/>
              <a:t>For students completing the </a:t>
            </a:r>
            <a:r>
              <a:rPr lang="en-US" sz="2000" dirty="0">
                <a:hlinkClick r:id="rId2"/>
              </a:rPr>
              <a:t>OKPromise college admission 15-unit curriculum</a:t>
            </a:r>
            <a:r>
              <a:rPr lang="en-US" sz="2000" dirty="0"/>
              <a:t>, the scholarship </a:t>
            </a:r>
            <a:r>
              <a:rPr lang="en-US" sz="2000" b="1" dirty="0"/>
              <a:t>will transfer to a college or university.</a:t>
            </a:r>
          </a:p>
          <a:p>
            <a:pPr marL="0" indent="0">
              <a:spcBef>
                <a:spcPts val="1200"/>
              </a:spcBef>
              <a:buFont typeface="Wingdings" pitchFamily="2" charset="2"/>
              <a:buNone/>
              <a:defRPr/>
            </a:pPr>
            <a:r>
              <a:rPr lang="en-US" sz="2000" b="1" dirty="0"/>
              <a:t>				OR</a:t>
            </a:r>
            <a:endParaRPr lang="en-US" sz="2000" dirty="0"/>
          </a:p>
          <a:p>
            <a:pPr>
              <a:spcBef>
                <a:spcPts val="1200"/>
              </a:spcBef>
              <a:defRPr/>
            </a:pPr>
            <a:r>
              <a:rPr lang="en-US" sz="2000" dirty="0"/>
              <a:t>For students completing the </a:t>
            </a:r>
            <a:r>
              <a:rPr lang="en-US" sz="2000" dirty="0">
                <a:hlinkClick r:id="rId3"/>
              </a:rPr>
              <a:t>CORE high school graduation requirements</a:t>
            </a:r>
            <a:r>
              <a:rPr lang="en-US" sz="2000" dirty="0"/>
              <a:t>, the scholarship is only available to be used at career technology centers and </a:t>
            </a:r>
            <a:r>
              <a:rPr lang="en-US" sz="2000" b="1" dirty="0"/>
              <a:t>is not transferable to a college or university</a:t>
            </a:r>
            <a:r>
              <a:rPr lang="en-US" sz="2000" dirty="0"/>
              <a:t>. </a:t>
            </a:r>
          </a:p>
        </p:txBody>
      </p:sp>
      <p:sp>
        <p:nvSpPr>
          <p:cNvPr id="17412" name="Slide Number Placeholder 3">
            <a:extLst>
              <a:ext uri="{FF2B5EF4-FFF2-40B4-BE49-F238E27FC236}">
                <a16:creationId xmlns:a16="http://schemas.microsoft.com/office/drawing/2014/main" id="{205B9061-6647-12A9-958E-8D65C0629F0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B924A103-A4B0-0049-A2E9-B8C45A5F690D}" type="slidenum">
              <a:rPr lang="en-US" altLang="en-US" sz="1400"/>
              <a:pPr>
                <a:spcBef>
                  <a:spcPct val="0"/>
                </a:spcBef>
                <a:buClrTx/>
                <a:buSzTx/>
                <a:buFontTx/>
                <a:buNone/>
              </a:pPr>
              <a:t>7</a:t>
            </a:fld>
            <a:endParaRPr lang="en-US" altLang="en-US" sz="1400"/>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a:extLst>
              <a:ext uri="{FF2B5EF4-FFF2-40B4-BE49-F238E27FC236}">
                <a16:creationId xmlns:a16="http://schemas.microsoft.com/office/drawing/2014/main" id="{6C0793B8-892F-1FD2-BA86-5D388D87B3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E3B53170-02DE-4941-889B-17F7A28F983B}" type="slidenum">
              <a:rPr lang="en-US" altLang="en-US" sz="1400">
                <a:solidFill>
                  <a:srgbClr val="000000"/>
                </a:solidFill>
              </a:rPr>
              <a:pPr>
                <a:spcBef>
                  <a:spcPct val="0"/>
                </a:spcBef>
                <a:buClrTx/>
                <a:buSzTx/>
                <a:buFontTx/>
                <a:buNone/>
              </a:pPr>
              <a:t>8</a:t>
            </a:fld>
            <a:endParaRPr lang="en-US" altLang="en-US" sz="1400">
              <a:solidFill>
                <a:srgbClr val="000000"/>
              </a:solidFill>
            </a:endParaRPr>
          </a:p>
        </p:txBody>
      </p:sp>
      <p:pic>
        <p:nvPicPr>
          <p:cNvPr id="18435" name="Picture 1">
            <a:extLst>
              <a:ext uri="{FF2B5EF4-FFF2-40B4-BE49-F238E27FC236}">
                <a16:creationId xmlns:a16="http://schemas.microsoft.com/office/drawing/2014/main" id="{184BA831-83FC-E294-11BE-7CFBF1CFF4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9650"/>
            <a:ext cx="9144000" cy="531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87DB7C9E-1F38-2937-D169-6B0EA61F3C35}"/>
              </a:ext>
            </a:extLst>
          </p:cNvPr>
          <p:cNvSpPr/>
          <p:nvPr/>
        </p:nvSpPr>
        <p:spPr bwMode="auto">
          <a:xfrm>
            <a:off x="381000" y="5943600"/>
            <a:ext cx="9906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6000" b="0" i="0" u="none" strike="noStrike" cap="none" normalizeH="0" baseline="0">
              <a:ln>
                <a:noFill/>
              </a:ln>
              <a:solidFill>
                <a:schemeClr val="tx1"/>
              </a:solidFill>
              <a:effectLst/>
              <a:latin typeface="Tahoma" charset="0"/>
            </a:endParaRPr>
          </a:p>
        </p:txBody>
      </p:sp>
      <p:pic>
        <p:nvPicPr>
          <p:cNvPr id="3" name="Picture 2">
            <a:extLst>
              <a:ext uri="{FF2B5EF4-FFF2-40B4-BE49-F238E27FC236}">
                <a16:creationId xmlns:a16="http://schemas.microsoft.com/office/drawing/2014/main" id="{492B5D21-62A9-D7DE-8B2A-98B5047627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6031207"/>
            <a:ext cx="704088" cy="690145"/>
          </a:xfrm>
          <a:prstGeom prst="rect">
            <a:avLst/>
          </a:prstGeom>
        </p:spPr>
      </p:pic>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6CB86A6-4AAB-8442-49CD-BC4095749038}"/>
              </a:ext>
            </a:extLst>
          </p:cNvPr>
          <p:cNvSpPr>
            <a:spLocks noGrp="1" noChangeArrowheads="1"/>
          </p:cNvSpPr>
          <p:nvPr>
            <p:ph type="title"/>
          </p:nvPr>
        </p:nvSpPr>
        <p:spPr>
          <a:xfrm>
            <a:off x="381000" y="762000"/>
            <a:ext cx="8478838" cy="914400"/>
          </a:xfrm>
        </p:spPr>
        <p:txBody>
          <a:bodyPr/>
          <a:lstStyle/>
          <a:p>
            <a:pPr algn="ctr"/>
            <a:r>
              <a:rPr lang="en-US" altLang="en-US"/>
              <a:t>OKPromise Enrolled Seniors</a:t>
            </a:r>
          </a:p>
        </p:txBody>
      </p:sp>
      <p:sp>
        <p:nvSpPr>
          <p:cNvPr id="20483" name="Content Placeholder 2">
            <a:extLst>
              <a:ext uri="{FF2B5EF4-FFF2-40B4-BE49-F238E27FC236}">
                <a16:creationId xmlns:a16="http://schemas.microsoft.com/office/drawing/2014/main" id="{574058B2-2F38-C977-EA23-21529DD4ED7C}"/>
              </a:ext>
            </a:extLst>
          </p:cNvPr>
          <p:cNvSpPr>
            <a:spLocks noGrp="1" noChangeArrowheads="1"/>
          </p:cNvSpPr>
          <p:nvPr>
            <p:ph idx="1"/>
          </p:nvPr>
        </p:nvSpPr>
        <p:spPr>
          <a:xfrm>
            <a:off x="355600" y="2097088"/>
            <a:ext cx="8553450" cy="3998912"/>
          </a:xfrm>
        </p:spPr>
        <p:txBody>
          <a:bodyPr/>
          <a:lstStyle/>
          <a:p>
            <a:r>
              <a:rPr lang="en-US" altLang="en-US" sz="2800">
                <a:hlinkClick r:id="rId2"/>
              </a:rPr>
              <a:t>www.okpromise.org</a:t>
            </a:r>
            <a:r>
              <a:rPr lang="en-US" altLang="en-US" sz="2800"/>
              <a:t> – FAQ for HS Seniors and FAQ for College Students</a:t>
            </a:r>
          </a:p>
          <a:p>
            <a:r>
              <a:rPr lang="en-US" altLang="en-US" sz="2800"/>
              <a:t>Two GPAs – overall and core OKP</a:t>
            </a:r>
          </a:p>
          <a:p>
            <a:r>
              <a:rPr lang="en-US" altLang="en-US" sz="2800"/>
              <a:t>Contact OKP with address updates</a:t>
            </a:r>
          </a:p>
          <a:p>
            <a:r>
              <a:rPr lang="en-US" altLang="en-US" sz="2800"/>
              <a:t>HS submits the final paperwork to the OKPromise office after final transcripts are available</a:t>
            </a:r>
          </a:p>
          <a:p>
            <a:r>
              <a:rPr lang="en-US" altLang="en-US" sz="2800"/>
              <a:t>Students will be notified during the summer (likely late June/July)</a:t>
            </a:r>
          </a:p>
        </p:txBody>
      </p:sp>
      <p:sp>
        <p:nvSpPr>
          <p:cNvPr id="20484" name="Slide Number Placeholder 3">
            <a:extLst>
              <a:ext uri="{FF2B5EF4-FFF2-40B4-BE49-F238E27FC236}">
                <a16:creationId xmlns:a16="http://schemas.microsoft.com/office/drawing/2014/main" id="{C4A103F9-B928-7636-1833-7AFF9D1DCA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defRPr>
            </a:lvl9pPr>
          </a:lstStyle>
          <a:p>
            <a:pPr>
              <a:spcBef>
                <a:spcPct val="0"/>
              </a:spcBef>
              <a:buClrTx/>
              <a:buSzTx/>
              <a:buFontTx/>
              <a:buNone/>
            </a:pPr>
            <a:fld id="{FA3D7E7C-763E-A549-B266-FFF1612A1F1A}" type="slidenum">
              <a:rPr lang="en-US" altLang="en-US" sz="1400"/>
              <a:pPr>
                <a:spcBef>
                  <a:spcPct val="0"/>
                </a:spcBef>
                <a:buClrTx/>
                <a:buSzTx/>
                <a:buFontTx/>
                <a:buNone/>
              </a:pPr>
              <a:t>9</a:t>
            </a:fld>
            <a:endParaRPr lang="en-US" altLang="en-US" sz="1400"/>
          </a:p>
        </p:txBody>
      </p:sp>
    </p:spTree>
  </p:cSld>
  <p:clrMapOvr>
    <a:masterClrMapping/>
  </p:clrMapOvr>
  <p:transition>
    <p:random/>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kumimoji="0" lang="en-US" sz="6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11050</TotalTime>
  <Words>935</Words>
  <Application>Microsoft Macintosh PowerPoint</Application>
  <PresentationFormat>On-screen Show (4:3)</PresentationFormat>
  <Paragraphs>83</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Tahoma</vt:lpstr>
      <vt:lpstr>Arial</vt:lpstr>
      <vt:lpstr>Wingdings</vt:lpstr>
      <vt:lpstr>Times New Roman</vt:lpstr>
      <vt:lpstr>Comic Sans MS</vt:lpstr>
      <vt:lpstr>Blends</vt:lpstr>
      <vt:lpstr>PowerPoint Presentation</vt:lpstr>
      <vt:lpstr>Application Requirements</vt:lpstr>
      <vt:lpstr>Classes to take – 15 units</vt:lpstr>
      <vt:lpstr>PowerPoint Presentation</vt:lpstr>
      <vt:lpstr>Additional Requirements</vt:lpstr>
      <vt:lpstr>Benefits</vt:lpstr>
      <vt:lpstr>Career Tech options</vt:lpstr>
      <vt:lpstr>PowerPoint Presentation</vt:lpstr>
      <vt:lpstr>OKPromise Enrolled Seniors</vt:lpstr>
      <vt:lpstr>Seniors (cont.)</vt:lpstr>
      <vt:lpstr>Contact Information OKPromise office</vt:lpstr>
    </vt:vector>
  </TitlesOfParts>
  <Company>Oklahoma State Regents For Higher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Oklahoma Educational Planning and Assessment System (EPAS):    A Systemic Approach to  Closing Achievement Gaps</dc:title>
  <dc:creator>GEAR-UP</dc:creator>
  <cp:lastModifiedBy>Kristi Allison</cp:lastModifiedBy>
  <cp:revision>262</cp:revision>
  <cp:lastPrinted>1601-01-01T00:00:00Z</cp:lastPrinted>
  <dcterms:created xsi:type="dcterms:W3CDTF">2000-10-10T14:50:44Z</dcterms:created>
  <dcterms:modified xsi:type="dcterms:W3CDTF">2024-10-18T13:14:21Z</dcterms:modified>
</cp:coreProperties>
</file>