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8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70" r:id="rId8"/>
    <p:sldId id="271" r:id="rId9"/>
    <p:sldId id="269" r:id="rId10"/>
    <p:sldId id="273" r:id="rId11"/>
    <p:sldId id="265" r:id="rId12"/>
    <p:sldId id="272" r:id="rId13"/>
    <p:sldId id="267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D44"/>
    <a:srgbClr val="442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09A7A-90D8-403F-824E-0627F8F14493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4A280B-C361-47BE-BEF5-92CAD06239F7}">
      <dgm:prSet/>
      <dgm:spPr/>
      <dgm:t>
        <a:bodyPr/>
        <a:lstStyle/>
        <a:p>
          <a:r>
            <a:rPr lang="en-US" dirty="0">
              <a:solidFill>
                <a:srgbClr val="442F90"/>
              </a:solidFill>
            </a:rPr>
            <a:t>The earlier you start planning, the more </a:t>
          </a:r>
          <a:r>
            <a:rPr lang="en-US" b="1" dirty="0">
              <a:solidFill>
                <a:srgbClr val="442F90"/>
              </a:solidFill>
            </a:rPr>
            <a:t>options</a:t>
          </a:r>
          <a:r>
            <a:rPr lang="en-US" dirty="0">
              <a:solidFill>
                <a:srgbClr val="442F90"/>
              </a:solidFill>
            </a:rPr>
            <a:t> you’ll have.</a:t>
          </a:r>
        </a:p>
      </dgm:t>
    </dgm:pt>
    <dgm:pt modelId="{34F175DC-6737-4069-A479-E501BABACD80}" type="parTrans" cxnId="{FD18973E-55F2-47A5-917D-51ADEC6460D5}">
      <dgm:prSet/>
      <dgm:spPr/>
      <dgm:t>
        <a:bodyPr/>
        <a:lstStyle/>
        <a:p>
          <a:endParaRPr lang="en-US"/>
        </a:p>
      </dgm:t>
    </dgm:pt>
    <dgm:pt modelId="{73865461-6E62-4A61-9B85-3370D8570E0B}" type="sibTrans" cxnId="{FD18973E-55F2-47A5-917D-51ADEC6460D5}">
      <dgm:prSet/>
      <dgm:spPr/>
      <dgm:t>
        <a:bodyPr/>
        <a:lstStyle/>
        <a:p>
          <a:endParaRPr lang="en-US"/>
        </a:p>
      </dgm:t>
    </dgm:pt>
    <dgm:pt modelId="{2DB99864-D902-4107-8BEE-9C50A9C0040B}">
      <dgm:prSet/>
      <dgm:spPr/>
      <dgm:t>
        <a:bodyPr/>
        <a:lstStyle/>
        <a:p>
          <a:r>
            <a:rPr lang="en-US">
              <a:solidFill>
                <a:srgbClr val="442F90"/>
              </a:solidFill>
            </a:rPr>
            <a:t>You can take classes that match your goals.</a:t>
          </a:r>
          <a:endParaRPr lang="en-US" dirty="0">
            <a:solidFill>
              <a:srgbClr val="442F90"/>
            </a:solidFill>
          </a:endParaRPr>
        </a:p>
      </dgm:t>
    </dgm:pt>
    <dgm:pt modelId="{9FABEFEC-AE5D-4DE3-A82D-444C4F930CFB}" type="parTrans" cxnId="{9A1469A9-E477-4A6A-80BC-E4D2C7CAAA5D}">
      <dgm:prSet/>
      <dgm:spPr/>
      <dgm:t>
        <a:bodyPr/>
        <a:lstStyle/>
        <a:p>
          <a:endParaRPr lang="en-US"/>
        </a:p>
      </dgm:t>
    </dgm:pt>
    <dgm:pt modelId="{FB71C210-2EC4-4A82-943D-DE705A0A02C0}" type="sibTrans" cxnId="{9A1469A9-E477-4A6A-80BC-E4D2C7CAAA5D}">
      <dgm:prSet/>
      <dgm:spPr/>
      <dgm:t>
        <a:bodyPr/>
        <a:lstStyle/>
        <a:p>
          <a:endParaRPr lang="en-US"/>
        </a:p>
      </dgm:t>
    </dgm:pt>
    <dgm:pt modelId="{A02F46BF-5A07-446C-BB70-99D637FF9821}">
      <dgm:prSet/>
      <dgm:spPr/>
      <dgm:t>
        <a:bodyPr/>
        <a:lstStyle/>
        <a:p>
          <a:r>
            <a:rPr lang="en-US">
              <a:solidFill>
                <a:srgbClr val="442F90"/>
              </a:solidFill>
            </a:rPr>
            <a:t>Early planning = less stress later.</a:t>
          </a:r>
          <a:endParaRPr lang="en-US" dirty="0">
            <a:solidFill>
              <a:srgbClr val="442F90"/>
            </a:solidFill>
          </a:endParaRPr>
        </a:p>
      </dgm:t>
    </dgm:pt>
    <dgm:pt modelId="{386563AD-FA82-4C4D-B800-7F91D0A92619}" type="parTrans" cxnId="{14EF67B5-1CC7-44B4-986D-71A838763CE1}">
      <dgm:prSet/>
      <dgm:spPr/>
      <dgm:t>
        <a:bodyPr/>
        <a:lstStyle/>
        <a:p>
          <a:endParaRPr lang="en-US"/>
        </a:p>
      </dgm:t>
    </dgm:pt>
    <dgm:pt modelId="{79D3B1D1-CC03-41FB-9E9E-793674A0F89F}" type="sibTrans" cxnId="{14EF67B5-1CC7-44B4-986D-71A838763CE1}">
      <dgm:prSet/>
      <dgm:spPr/>
      <dgm:t>
        <a:bodyPr/>
        <a:lstStyle/>
        <a:p>
          <a:endParaRPr lang="en-US"/>
        </a:p>
      </dgm:t>
    </dgm:pt>
    <dgm:pt modelId="{497DA554-209C-1D4E-A03B-BCDB4D47A88D}" type="pres">
      <dgm:prSet presAssocID="{EE109A7A-90D8-403F-824E-0627F8F144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F941C9-95FC-C04F-8DDD-A93D33347A3B}" type="pres">
      <dgm:prSet presAssocID="{F14A280B-C361-47BE-BEF5-92CAD06239F7}" presName="hierRoot1" presStyleCnt="0"/>
      <dgm:spPr/>
    </dgm:pt>
    <dgm:pt modelId="{8A80CDA4-E083-4241-9F8F-5FB5E54BC567}" type="pres">
      <dgm:prSet presAssocID="{F14A280B-C361-47BE-BEF5-92CAD06239F7}" presName="composite" presStyleCnt="0"/>
      <dgm:spPr/>
    </dgm:pt>
    <dgm:pt modelId="{CFBB4754-2CA6-7C4B-A155-6047E8BEEC6D}" type="pres">
      <dgm:prSet presAssocID="{F14A280B-C361-47BE-BEF5-92CAD06239F7}" presName="background" presStyleLbl="node0" presStyleIdx="0" presStyleCnt="3"/>
      <dgm:spPr/>
    </dgm:pt>
    <dgm:pt modelId="{8B8B7A4F-15C0-CD46-9C53-58A0DC8E8CB8}" type="pres">
      <dgm:prSet presAssocID="{F14A280B-C361-47BE-BEF5-92CAD06239F7}" presName="text" presStyleLbl="fgAcc0" presStyleIdx="0" presStyleCnt="3">
        <dgm:presLayoutVars>
          <dgm:chPref val="3"/>
        </dgm:presLayoutVars>
      </dgm:prSet>
      <dgm:spPr/>
    </dgm:pt>
    <dgm:pt modelId="{C2A217A8-B1A4-3E41-BB30-2AD311F71E1F}" type="pres">
      <dgm:prSet presAssocID="{F14A280B-C361-47BE-BEF5-92CAD06239F7}" presName="hierChild2" presStyleCnt="0"/>
      <dgm:spPr/>
    </dgm:pt>
    <dgm:pt modelId="{563B0F7D-11B2-E54C-99AF-B33160131B33}" type="pres">
      <dgm:prSet presAssocID="{2DB99864-D902-4107-8BEE-9C50A9C0040B}" presName="hierRoot1" presStyleCnt="0"/>
      <dgm:spPr/>
    </dgm:pt>
    <dgm:pt modelId="{494F05E8-38EB-E540-8D3D-CC65AC910501}" type="pres">
      <dgm:prSet presAssocID="{2DB99864-D902-4107-8BEE-9C50A9C0040B}" presName="composite" presStyleCnt="0"/>
      <dgm:spPr/>
    </dgm:pt>
    <dgm:pt modelId="{B37F470A-0A3E-A34A-98CB-4E6D8BCB6A25}" type="pres">
      <dgm:prSet presAssocID="{2DB99864-D902-4107-8BEE-9C50A9C0040B}" presName="background" presStyleLbl="node0" presStyleIdx="1" presStyleCnt="3"/>
      <dgm:spPr/>
    </dgm:pt>
    <dgm:pt modelId="{AEC6E9BF-8DD4-2E45-BBFB-2E31C18B62EF}" type="pres">
      <dgm:prSet presAssocID="{2DB99864-D902-4107-8BEE-9C50A9C0040B}" presName="text" presStyleLbl="fgAcc0" presStyleIdx="1" presStyleCnt="3">
        <dgm:presLayoutVars>
          <dgm:chPref val="3"/>
        </dgm:presLayoutVars>
      </dgm:prSet>
      <dgm:spPr/>
    </dgm:pt>
    <dgm:pt modelId="{3AF45C89-B08B-564F-8B3C-87928077175C}" type="pres">
      <dgm:prSet presAssocID="{2DB99864-D902-4107-8BEE-9C50A9C0040B}" presName="hierChild2" presStyleCnt="0"/>
      <dgm:spPr/>
    </dgm:pt>
    <dgm:pt modelId="{EEF26D11-3220-1D47-8AF0-91E9D6E55D00}" type="pres">
      <dgm:prSet presAssocID="{A02F46BF-5A07-446C-BB70-99D637FF9821}" presName="hierRoot1" presStyleCnt="0"/>
      <dgm:spPr/>
    </dgm:pt>
    <dgm:pt modelId="{778DC08C-66FA-7A40-8589-EBE0B1AE72B3}" type="pres">
      <dgm:prSet presAssocID="{A02F46BF-5A07-446C-BB70-99D637FF9821}" presName="composite" presStyleCnt="0"/>
      <dgm:spPr/>
    </dgm:pt>
    <dgm:pt modelId="{2DA51AE3-A408-A54A-BE77-A7A0A2A20EC3}" type="pres">
      <dgm:prSet presAssocID="{A02F46BF-5A07-446C-BB70-99D637FF9821}" presName="background" presStyleLbl="node0" presStyleIdx="2" presStyleCnt="3"/>
      <dgm:spPr/>
    </dgm:pt>
    <dgm:pt modelId="{BE4FDFF6-AACD-1E46-982D-92DB57D11CCD}" type="pres">
      <dgm:prSet presAssocID="{A02F46BF-5A07-446C-BB70-99D637FF9821}" presName="text" presStyleLbl="fgAcc0" presStyleIdx="2" presStyleCnt="3">
        <dgm:presLayoutVars>
          <dgm:chPref val="3"/>
        </dgm:presLayoutVars>
      </dgm:prSet>
      <dgm:spPr/>
    </dgm:pt>
    <dgm:pt modelId="{FF6ABCA3-DAF5-A740-9D7A-1A2EFC4658B0}" type="pres">
      <dgm:prSet presAssocID="{A02F46BF-5A07-446C-BB70-99D637FF9821}" presName="hierChild2" presStyleCnt="0"/>
      <dgm:spPr/>
    </dgm:pt>
  </dgm:ptLst>
  <dgm:cxnLst>
    <dgm:cxn modelId="{FD18973E-55F2-47A5-917D-51ADEC6460D5}" srcId="{EE109A7A-90D8-403F-824E-0627F8F14493}" destId="{F14A280B-C361-47BE-BEF5-92CAD06239F7}" srcOrd="0" destOrd="0" parTransId="{34F175DC-6737-4069-A479-E501BABACD80}" sibTransId="{73865461-6E62-4A61-9B85-3370D8570E0B}"/>
    <dgm:cxn modelId="{E63CAE46-4305-E94A-9F18-73C8C65565F4}" type="presOf" srcId="{A02F46BF-5A07-446C-BB70-99D637FF9821}" destId="{BE4FDFF6-AACD-1E46-982D-92DB57D11CCD}" srcOrd="0" destOrd="0" presId="urn:microsoft.com/office/officeart/2005/8/layout/hierarchy1"/>
    <dgm:cxn modelId="{691BA0A3-5634-414D-8113-01F8C2C1D5CF}" type="presOf" srcId="{F14A280B-C361-47BE-BEF5-92CAD06239F7}" destId="{8B8B7A4F-15C0-CD46-9C53-58A0DC8E8CB8}" srcOrd="0" destOrd="0" presId="urn:microsoft.com/office/officeart/2005/8/layout/hierarchy1"/>
    <dgm:cxn modelId="{9A1469A9-E477-4A6A-80BC-E4D2C7CAAA5D}" srcId="{EE109A7A-90D8-403F-824E-0627F8F14493}" destId="{2DB99864-D902-4107-8BEE-9C50A9C0040B}" srcOrd="1" destOrd="0" parTransId="{9FABEFEC-AE5D-4DE3-A82D-444C4F930CFB}" sibTransId="{FB71C210-2EC4-4A82-943D-DE705A0A02C0}"/>
    <dgm:cxn modelId="{D0A0CDA9-F111-7E45-8D5C-AEF06CE2E937}" type="presOf" srcId="{EE109A7A-90D8-403F-824E-0627F8F14493}" destId="{497DA554-209C-1D4E-A03B-BCDB4D47A88D}" srcOrd="0" destOrd="0" presId="urn:microsoft.com/office/officeart/2005/8/layout/hierarchy1"/>
    <dgm:cxn modelId="{14EF67B5-1CC7-44B4-986D-71A838763CE1}" srcId="{EE109A7A-90D8-403F-824E-0627F8F14493}" destId="{A02F46BF-5A07-446C-BB70-99D637FF9821}" srcOrd="2" destOrd="0" parTransId="{386563AD-FA82-4C4D-B800-7F91D0A92619}" sibTransId="{79D3B1D1-CC03-41FB-9E9E-793674A0F89F}"/>
    <dgm:cxn modelId="{45875DD8-8FBC-844F-9BDD-A86AB2135568}" type="presOf" srcId="{2DB99864-D902-4107-8BEE-9C50A9C0040B}" destId="{AEC6E9BF-8DD4-2E45-BBFB-2E31C18B62EF}" srcOrd="0" destOrd="0" presId="urn:microsoft.com/office/officeart/2005/8/layout/hierarchy1"/>
    <dgm:cxn modelId="{5C2F1902-2DF8-9A46-8EE4-68E78CE0D35A}" type="presParOf" srcId="{497DA554-209C-1D4E-A03B-BCDB4D47A88D}" destId="{22F941C9-95FC-C04F-8DDD-A93D33347A3B}" srcOrd="0" destOrd="0" presId="urn:microsoft.com/office/officeart/2005/8/layout/hierarchy1"/>
    <dgm:cxn modelId="{6BADFEF9-212C-1249-8B07-A559FFCB709C}" type="presParOf" srcId="{22F941C9-95FC-C04F-8DDD-A93D33347A3B}" destId="{8A80CDA4-E083-4241-9F8F-5FB5E54BC567}" srcOrd="0" destOrd="0" presId="urn:microsoft.com/office/officeart/2005/8/layout/hierarchy1"/>
    <dgm:cxn modelId="{5B27C0E8-47E9-094F-931D-2099DD8CB2FB}" type="presParOf" srcId="{8A80CDA4-E083-4241-9F8F-5FB5E54BC567}" destId="{CFBB4754-2CA6-7C4B-A155-6047E8BEEC6D}" srcOrd="0" destOrd="0" presId="urn:microsoft.com/office/officeart/2005/8/layout/hierarchy1"/>
    <dgm:cxn modelId="{98A97E2E-A9A7-ED4F-933D-06FD030D2A95}" type="presParOf" srcId="{8A80CDA4-E083-4241-9F8F-5FB5E54BC567}" destId="{8B8B7A4F-15C0-CD46-9C53-58A0DC8E8CB8}" srcOrd="1" destOrd="0" presId="urn:microsoft.com/office/officeart/2005/8/layout/hierarchy1"/>
    <dgm:cxn modelId="{E6681640-E7AC-0D40-A33D-8AF04A1B31CD}" type="presParOf" srcId="{22F941C9-95FC-C04F-8DDD-A93D33347A3B}" destId="{C2A217A8-B1A4-3E41-BB30-2AD311F71E1F}" srcOrd="1" destOrd="0" presId="urn:microsoft.com/office/officeart/2005/8/layout/hierarchy1"/>
    <dgm:cxn modelId="{BDED8D3C-6F37-124C-922D-765E03FB4B6D}" type="presParOf" srcId="{497DA554-209C-1D4E-A03B-BCDB4D47A88D}" destId="{563B0F7D-11B2-E54C-99AF-B33160131B33}" srcOrd="1" destOrd="0" presId="urn:microsoft.com/office/officeart/2005/8/layout/hierarchy1"/>
    <dgm:cxn modelId="{06549CA3-7805-8B43-BC6A-7252C17CE481}" type="presParOf" srcId="{563B0F7D-11B2-E54C-99AF-B33160131B33}" destId="{494F05E8-38EB-E540-8D3D-CC65AC910501}" srcOrd="0" destOrd="0" presId="urn:microsoft.com/office/officeart/2005/8/layout/hierarchy1"/>
    <dgm:cxn modelId="{7EE09DD2-B809-C145-B7CA-772E5C45AABA}" type="presParOf" srcId="{494F05E8-38EB-E540-8D3D-CC65AC910501}" destId="{B37F470A-0A3E-A34A-98CB-4E6D8BCB6A25}" srcOrd="0" destOrd="0" presId="urn:microsoft.com/office/officeart/2005/8/layout/hierarchy1"/>
    <dgm:cxn modelId="{FB48501C-E94C-7A4A-92EB-9F756DD5C3D2}" type="presParOf" srcId="{494F05E8-38EB-E540-8D3D-CC65AC910501}" destId="{AEC6E9BF-8DD4-2E45-BBFB-2E31C18B62EF}" srcOrd="1" destOrd="0" presId="urn:microsoft.com/office/officeart/2005/8/layout/hierarchy1"/>
    <dgm:cxn modelId="{B7513DC3-FB60-1841-A05B-8678EC87CE13}" type="presParOf" srcId="{563B0F7D-11B2-E54C-99AF-B33160131B33}" destId="{3AF45C89-B08B-564F-8B3C-87928077175C}" srcOrd="1" destOrd="0" presId="urn:microsoft.com/office/officeart/2005/8/layout/hierarchy1"/>
    <dgm:cxn modelId="{44825259-5E80-E14B-85D1-4E7144D6670A}" type="presParOf" srcId="{497DA554-209C-1D4E-A03B-BCDB4D47A88D}" destId="{EEF26D11-3220-1D47-8AF0-91E9D6E55D00}" srcOrd="2" destOrd="0" presId="urn:microsoft.com/office/officeart/2005/8/layout/hierarchy1"/>
    <dgm:cxn modelId="{449E9650-B613-284C-80B1-52CC596126C1}" type="presParOf" srcId="{EEF26D11-3220-1D47-8AF0-91E9D6E55D00}" destId="{778DC08C-66FA-7A40-8589-EBE0B1AE72B3}" srcOrd="0" destOrd="0" presId="urn:microsoft.com/office/officeart/2005/8/layout/hierarchy1"/>
    <dgm:cxn modelId="{29341412-77E8-F048-B361-75E64B8127E4}" type="presParOf" srcId="{778DC08C-66FA-7A40-8589-EBE0B1AE72B3}" destId="{2DA51AE3-A408-A54A-BE77-A7A0A2A20EC3}" srcOrd="0" destOrd="0" presId="urn:microsoft.com/office/officeart/2005/8/layout/hierarchy1"/>
    <dgm:cxn modelId="{8BD23063-79F1-0348-BC68-A84787B7F8BE}" type="presParOf" srcId="{778DC08C-66FA-7A40-8589-EBE0B1AE72B3}" destId="{BE4FDFF6-AACD-1E46-982D-92DB57D11CCD}" srcOrd="1" destOrd="0" presId="urn:microsoft.com/office/officeart/2005/8/layout/hierarchy1"/>
    <dgm:cxn modelId="{F5CDA4CB-4186-B54E-8DC1-5F81974955AD}" type="presParOf" srcId="{EEF26D11-3220-1D47-8AF0-91E9D6E55D00}" destId="{FF6ABCA3-DAF5-A740-9D7A-1A2EFC4658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91FA3-8B5A-4476-9158-B330D44D07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7278AD-78CE-47FB-8DB8-55D1CB16CF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442F90"/>
              </a:solidFill>
            </a:rPr>
            <a:t>• Help you see what college life is like</a:t>
          </a:r>
        </a:p>
      </dgm:t>
    </dgm:pt>
    <dgm:pt modelId="{C19D54C6-6EF3-4BB3-848F-ADDB0BEC76F8}" type="parTrans" cxnId="{AEC0E06B-F961-4C08-A952-333352037B3A}">
      <dgm:prSet/>
      <dgm:spPr/>
      <dgm:t>
        <a:bodyPr/>
        <a:lstStyle/>
        <a:p>
          <a:endParaRPr lang="en-US"/>
        </a:p>
      </dgm:t>
    </dgm:pt>
    <dgm:pt modelId="{B54C645F-149B-4248-9240-6DCB2F57A581}" type="sibTrans" cxnId="{AEC0E06B-F961-4C08-A952-333352037B3A}">
      <dgm:prSet/>
      <dgm:spPr/>
      <dgm:t>
        <a:bodyPr/>
        <a:lstStyle/>
        <a:p>
          <a:endParaRPr lang="en-US"/>
        </a:p>
      </dgm:t>
    </dgm:pt>
    <dgm:pt modelId="{A3357428-8D12-438F-9698-7E317BDB44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442F90"/>
              </a:solidFill>
            </a:rPr>
            <a:t>• Ask questions about majors, dorms, sports, and scholarships</a:t>
          </a:r>
        </a:p>
      </dgm:t>
    </dgm:pt>
    <dgm:pt modelId="{30590BE4-106D-4592-B803-460CDC6D1912}" type="parTrans" cxnId="{386DC7F6-A3C1-42B5-8EBA-3D9EB9FDE091}">
      <dgm:prSet/>
      <dgm:spPr/>
      <dgm:t>
        <a:bodyPr/>
        <a:lstStyle/>
        <a:p>
          <a:endParaRPr lang="en-US"/>
        </a:p>
      </dgm:t>
    </dgm:pt>
    <dgm:pt modelId="{56EF854E-E45A-4948-A424-45905D06D1F4}" type="sibTrans" cxnId="{386DC7F6-A3C1-42B5-8EBA-3D9EB9FDE091}">
      <dgm:prSet/>
      <dgm:spPr/>
      <dgm:t>
        <a:bodyPr/>
        <a:lstStyle/>
        <a:p>
          <a:endParaRPr lang="en-US"/>
        </a:p>
      </dgm:t>
    </dgm:pt>
    <dgm:pt modelId="{04B3DF9F-8471-4855-A0BC-9DBFC79C29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442F90"/>
              </a:solidFill>
            </a:rPr>
            <a:t>• Make your goals feel real</a:t>
          </a:r>
        </a:p>
      </dgm:t>
    </dgm:pt>
    <dgm:pt modelId="{F9A52FD6-2D5C-4FA8-924A-DB904711699E}" type="parTrans" cxnId="{48934C17-360F-4C2B-B3A5-F0636F6BE189}">
      <dgm:prSet/>
      <dgm:spPr/>
      <dgm:t>
        <a:bodyPr/>
        <a:lstStyle/>
        <a:p>
          <a:endParaRPr lang="en-US"/>
        </a:p>
      </dgm:t>
    </dgm:pt>
    <dgm:pt modelId="{62FF7B9D-1254-4CA0-A879-C913AE28DE27}" type="sibTrans" cxnId="{48934C17-360F-4C2B-B3A5-F0636F6BE189}">
      <dgm:prSet/>
      <dgm:spPr/>
      <dgm:t>
        <a:bodyPr/>
        <a:lstStyle/>
        <a:p>
          <a:endParaRPr lang="en-US"/>
        </a:p>
      </dgm:t>
    </dgm:pt>
    <dgm:pt modelId="{35BC5E33-5B02-448C-898D-C8B11FA1D6A5}" type="pres">
      <dgm:prSet presAssocID="{D6091FA3-8B5A-4476-9158-B330D44D0764}" presName="root" presStyleCnt="0">
        <dgm:presLayoutVars>
          <dgm:dir/>
          <dgm:resizeHandles val="exact"/>
        </dgm:presLayoutVars>
      </dgm:prSet>
      <dgm:spPr/>
    </dgm:pt>
    <dgm:pt modelId="{0F7A8277-E663-45D8-BB8B-F6CEA06F808F}" type="pres">
      <dgm:prSet presAssocID="{D47278AD-78CE-47FB-8DB8-55D1CB16CF56}" presName="compNode" presStyleCnt="0"/>
      <dgm:spPr/>
    </dgm:pt>
    <dgm:pt modelId="{4AE28AF9-1573-4E6E-B0C3-5F25B7DFD3D5}" type="pres">
      <dgm:prSet presAssocID="{D47278AD-78CE-47FB-8DB8-55D1CB16CF56}" presName="bgRect" presStyleLbl="bgShp" presStyleIdx="0" presStyleCnt="3"/>
      <dgm:spPr/>
    </dgm:pt>
    <dgm:pt modelId="{914FCC24-C215-4934-A312-62B9842A1FD0}" type="pres">
      <dgm:prSet presAssocID="{D47278AD-78CE-47FB-8DB8-55D1CB16CF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4DE6CBD-988A-4690-AF10-427FD6E12C9D}" type="pres">
      <dgm:prSet presAssocID="{D47278AD-78CE-47FB-8DB8-55D1CB16CF56}" presName="spaceRect" presStyleCnt="0"/>
      <dgm:spPr/>
    </dgm:pt>
    <dgm:pt modelId="{C1473A7C-58D4-4C0A-938C-B0E05280556D}" type="pres">
      <dgm:prSet presAssocID="{D47278AD-78CE-47FB-8DB8-55D1CB16CF56}" presName="parTx" presStyleLbl="revTx" presStyleIdx="0" presStyleCnt="3">
        <dgm:presLayoutVars>
          <dgm:chMax val="0"/>
          <dgm:chPref val="0"/>
        </dgm:presLayoutVars>
      </dgm:prSet>
      <dgm:spPr/>
    </dgm:pt>
    <dgm:pt modelId="{0AB58351-DF50-4486-957E-188EBC701A06}" type="pres">
      <dgm:prSet presAssocID="{B54C645F-149B-4248-9240-6DCB2F57A581}" presName="sibTrans" presStyleCnt="0"/>
      <dgm:spPr/>
    </dgm:pt>
    <dgm:pt modelId="{12D9AF1A-52D7-4FF9-B850-8A4CFCB6C147}" type="pres">
      <dgm:prSet presAssocID="{A3357428-8D12-438F-9698-7E317BDB4425}" presName="compNode" presStyleCnt="0"/>
      <dgm:spPr/>
    </dgm:pt>
    <dgm:pt modelId="{15B30230-AB90-43C2-A44D-89092D59C2A1}" type="pres">
      <dgm:prSet presAssocID="{A3357428-8D12-438F-9698-7E317BDB4425}" presName="bgRect" presStyleLbl="bgShp" presStyleIdx="1" presStyleCnt="3"/>
      <dgm:spPr/>
    </dgm:pt>
    <dgm:pt modelId="{BE59DBDE-61F8-4E30-9E7D-D42EFF0C77EB}" type="pres">
      <dgm:prSet presAssocID="{A3357428-8D12-438F-9698-7E317BDB44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A537903-182C-446F-B65D-20720E80A8F7}" type="pres">
      <dgm:prSet presAssocID="{A3357428-8D12-438F-9698-7E317BDB4425}" presName="spaceRect" presStyleCnt="0"/>
      <dgm:spPr/>
    </dgm:pt>
    <dgm:pt modelId="{9653B392-4572-4A23-B4E7-2B52A4D38810}" type="pres">
      <dgm:prSet presAssocID="{A3357428-8D12-438F-9698-7E317BDB4425}" presName="parTx" presStyleLbl="revTx" presStyleIdx="1" presStyleCnt="3">
        <dgm:presLayoutVars>
          <dgm:chMax val="0"/>
          <dgm:chPref val="0"/>
        </dgm:presLayoutVars>
      </dgm:prSet>
      <dgm:spPr/>
    </dgm:pt>
    <dgm:pt modelId="{F8EFD014-6A23-40F9-B9F4-48D897D46F69}" type="pres">
      <dgm:prSet presAssocID="{56EF854E-E45A-4948-A424-45905D06D1F4}" presName="sibTrans" presStyleCnt="0"/>
      <dgm:spPr/>
    </dgm:pt>
    <dgm:pt modelId="{8D631B2D-CB88-467F-BE3B-3E9B8163C3E7}" type="pres">
      <dgm:prSet presAssocID="{04B3DF9F-8471-4855-A0BC-9DBFC79C292E}" presName="compNode" presStyleCnt="0"/>
      <dgm:spPr/>
    </dgm:pt>
    <dgm:pt modelId="{ACAC97B5-C022-4A50-AC48-0762EF026ABB}" type="pres">
      <dgm:prSet presAssocID="{04B3DF9F-8471-4855-A0BC-9DBFC79C292E}" presName="bgRect" presStyleLbl="bgShp" presStyleIdx="2" presStyleCnt="3"/>
      <dgm:spPr/>
    </dgm:pt>
    <dgm:pt modelId="{E009055C-1F34-4081-8EB2-994CE1F75F9A}" type="pres">
      <dgm:prSet presAssocID="{04B3DF9F-8471-4855-A0BC-9DBFC79C292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E63560F-2713-47B0-BAA2-7C997840E9AA}" type="pres">
      <dgm:prSet presAssocID="{04B3DF9F-8471-4855-A0BC-9DBFC79C292E}" presName="spaceRect" presStyleCnt="0"/>
      <dgm:spPr/>
    </dgm:pt>
    <dgm:pt modelId="{46EE35BB-5B55-4385-9A62-84D82011CF9C}" type="pres">
      <dgm:prSet presAssocID="{04B3DF9F-8471-4855-A0BC-9DBFC79C292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8934C17-360F-4C2B-B3A5-F0636F6BE189}" srcId="{D6091FA3-8B5A-4476-9158-B330D44D0764}" destId="{04B3DF9F-8471-4855-A0BC-9DBFC79C292E}" srcOrd="2" destOrd="0" parTransId="{F9A52FD6-2D5C-4FA8-924A-DB904711699E}" sibTransId="{62FF7B9D-1254-4CA0-A879-C913AE28DE27}"/>
    <dgm:cxn modelId="{AEC0E06B-F961-4C08-A952-333352037B3A}" srcId="{D6091FA3-8B5A-4476-9158-B330D44D0764}" destId="{D47278AD-78CE-47FB-8DB8-55D1CB16CF56}" srcOrd="0" destOrd="0" parTransId="{C19D54C6-6EF3-4BB3-848F-ADDB0BEC76F8}" sibTransId="{B54C645F-149B-4248-9240-6DCB2F57A581}"/>
    <dgm:cxn modelId="{8A5D9484-DF1D-D74A-A153-A9D057319E8F}" type="presOf" srcId="{A3357428-8D12-438F-9698-7E317BDB4425}" destId="{9653B392-4572-4A23-B4E7-2B52A4D38810}" srcOrd="0" destOrd="0" presId="urn:microsoft.com/office/officeart/2018/2/layout/IconVerticalSolidList"/>
    <dgm:cxn modelId="{38F17C9D-B58E-9B44-89DB-22859903B47E}" type="presOf" srcId="{04B3DF9F-8471-4855-A0BC-9DBFC79C292E}" destId="{46EE35BB-5B55-4385-9A62-84D82011CF9C}" srcOrd="0" destOrd="0" presId="urn:microsoft.com/office/officeart/2018/2/layout/IconVerticalSolidList"/>
    <dgm:cxn modelId="{858430F3-79B8-244A-9103-4034BDE4B5BD}" type="presOf" srcId="{D6091FA3-8B5A-4476-9158-B330D44D0764}" destId="{35BC5E33-5B02-448C-898D-C8B11FA1D6A5}" srcOrd="0" destOrd="0" presId="urn:microsoft.com/office/officeart/2018/2/layout/IconVerticalSolidList"/>
    <dgm:cxn modelId="{060789F6-C0DE-404D-887E-914E6B716135}" type="presOf" srcId="{D47278AD-78CE-47FB-8DB8-55D1CB16CF56}" destId="{C1473A7C-58D4-4C0A-938C-B0E05280556D}" srcOrd="0" destOrd="0" presId="urn:microsoft.com/office/officeart/2018/2/layout/IconVerticalSolidList"/>
    <dgm:cxn modelId="{386DC7F6-A3C1-42B5-8EBA-3D9EB9FDE091}" srcId="{D6091FA3-8B5A-4476-9158-B330D44D0764}" destId="{A3357428-8D12-438F-9698-7E317BDB4425}" srcOrd="1" destOrd="0" parTransId="{30590BE4-106D-4592-B803-460CDC6D1912}" sibTransId="{56EF854E-E45A-4948-A424-45905D06D1F4}"/>
    <dgm:cxn modelId="{7E9BA9C5-5E5D-0740-B073-A89D34828792}" type="presParOf" srcId="{35BC5E33-5B02-448C-898D-C8B11FA1D6A5}" destId="{0F7A8277-E663-45D8-BB8B-F6CEA06F808F}" srcOrd="0" destOrd="0" presId="urn:microsoft.com/office/officeart/2018/2/layout/IconVerticalSolidList"/>
    <dgm:cxn modelId="{C78F00B2-8BA0-9D49-9533-FEA01F4B50D9}" type="presParOf" srcId="{0F7A8277-E663-45D8-BB8B-F6CEA06F808F}" destId="{4AE28AF9-1573-4E6E-B0C3-5F25B7DFD3D5}" srcOrd="0" destOrd="0" presId="urn:microsoft.com/office/officeart/2018/2/layout/IconVerticalSolidList"/>
    <dgm:cxn modelId="{CE2846B1-2F93-7F4A-B30F-64706C04C7F1}" type="presParOf" srcId="{0F7A8277-E663-45D8-BB8B-F6CEA06F808F}" destId="{914FCC24-C215-4934-A312-62B9842A1FD0}" srcOrd="1" destOrd="0" presId="urn:microsoft.com/office/officeart/2018/2/layout/IconVerticalSolidList"/>
    <dgm:cxn modelId="{2CFBEBCF-53FF-9946-9BFC-31E24E54C036}" type="presParOf" srcId="{0F7A8277-E663-45D8-BB8B-F6CEA06F808F}" destId="{54DE6CBD-988A-4690-AF10-427FD6E12C9D}" srcOrd="2" destOrd="0" presId="urn:microsoft.com/office/officeart/2018/2/layout/IconVerticalSolidList"/>
    <dgm:cxn modelId="{17411823-E30D-A44F-95A7-4058C0A2F756}" type="presParOf" srcId="{0F7A8277-E663-45D8-BB8B-F6CEA06F808F}" destId="{C1473A7C-58D4-4C0A-938C-B0E05280556D}" srcOrd="3" destOrd="0" presId="urn:microsoft.com/office/officeart/2018/2/layout/IconVerticalSolidList"/>
    <dgm:cxn modelId="{C042070D-DD76-AA46-908B-22B925EE2E1D}" type="presParOf" srcId="{35BC5E33-5B02-448C-898D-C8B11FA1D6A5}" destId="{0AB58351-DF50-4486-957E-188EBC701A06}" srcOrd="1" destOrd="0" presId="urn:microsoft.com/office/officeart/2018/2/layout/IconVerticalSolidList"/>
    <dgm:cxn modelId="{0A101BD3-5075-E148-965D-B3253BBE2ED2}" type="presParOf" srcId="{35BC5E33-5B02-448C-898D-C8B11FA1D6A5}" destId="{12D9AF1A-52D7-4FF9-B850-8A4CFCB6C147}" srcOrd="2" destOrd="0" presId="urn:microsoft.com/office/officeart/2018/2/layout/IconVerticalSolidList"/>
    <dgm:cxn modelId="{88F6625F-75F0-A74E-86E3-6FBCEEDC17FC}" type="presParOf" srcId="{12D9AF1A-52D7-4FF9-B850-8A4CFCB6C147}" destId="{15B30230-AB90-43C2-A44D-89092D59C2A1}" srcOrd="0" destOrd="0" presId="urn:microsoft.com/office/officeart/2018/2/layout/IconVerticalSolidList"/>
    <dgm:cxn modelId="{A8E917E1-1F32-F44D-8168-96DFDB4E64C3}" type="presParOf" srcId="{12D9AF1A-52D7-4FF9-B850-8A4CFCB6C147}" destId="{BE59DBDE-61F8-4E30-9E7D-D42EFF0C77EB}" srcOrd="1" destOrd="0" presId="urn:microsoft.com/office/officeart/2018/2/layout/IconVerticalSolidList"/>
    <dgm:cxn modelId="{13DDD3ED-47DF-704B-A623-288651633060}" type="presParOf" srcId="{12D9AF1A-52D7-4FF9-B850-8A4CFCB6C147}" destId="{DA537903-182C-446F-B65D-20720E80A8F7}" srcOrd="2" destOrd="0" presId="urn:microsoft.com/office/officeart/2018/2/layout/IconVerticalSolidList"/>
    <dgm:cxn modelId="{B0085569-AE9E-9C47-A9BD-CF872DA2653D}" type="presParOf" srcId="{12D9AF1A-52D7-4FF9-B850-8A4CFCB6C147}" destId="{9653B392-4572-4A23-B4E7-2B52A4D38810}" srcOrd="3" destOrd="0" presId="urn:microsoft.com/office/officeart/2018/2/layout/IconVerticalSolidList"/>
    <dgm:cxn modelId="{D8C1A004-665B-414E-8196-DFCC0863CB03}" type="presParOf" srcId="{35BC5E33-5B02-448C-898D-C8B11FA1D6A5}" destId="{F8EFD014-6A23-40F9-B9F4-48D897D46F69}" srcOrd="3" destOrd="0" presId="urn:microsoft.com/office/officeart/2018/2/layout/IconVerticalSolidList"/>
    <dgm:cxn modelId="{079530AF-57B5-AA42-A56C-E9C962F5508E}" type="presParOf" srcId="{35BC5E33-5B02-448C-898D-C8B11FA1D6A5}" destId="{8D631B2D-CB88-467F-BE3B-3E9B8163C3E7}" srcOrd="4" destOrd="0" presId="urn:microsoft.com/office/officeart/2018/2/layout/IconVerticalSolidList"/>
    <dgm:cxn modelId="{889BBA76-9004-7F49-B92F-E550779769F0}" type="presParOf" srcId="{8D631B2D-CB88-467F-BE3B-3E9B8163C3E7}" destId="{ACAC97B5-C022-4A50-AC48-0762EF026ABB}" srcOrd="0" destOrd="0" presId="urn:microsoft.com/office/officeart/2018/2/layout/IconVerticalSolidList"/>
    <dgm:cxn modelId="{DCB701B6-28C4-B045-8ECA-161825209A8C}" type="presParOf" srcId="{8D631B2D-CB88-467F-BE3B-3E9B8163C3E7}" destId="{E009055C-1F34-4081-8EB2-994CE1F75F9A}" srcOrd="1" destOrd="0" presId="urn:microsoft.com/office/officeart/2018/2/layout/IconVerticalSolidList"/>
    <dgm:cxn modelId="{6BB4283A-3F00-074D-8F3C-5F92D8A2F058}" type="presParOf" srcId="{8D631B2D-CB88-467F-BE3B-3E9B8163C3E7}" destId="{EE63560F-2713-47B0-BAA2-7C997840E9AA}" srcOrd="2" destOrd="0" presId="urn:microsoft.com/office/officeart/2018/2/layout/IconVerticalSolidList"/>
    <dgm:cxn modelId="{AC1D54F4-30FB-314A-BF53-D8DEC796AC85}" type="presParOf" srcId="{8D631B2D-CB88-467F-BE3B-3E9B8163C3E7}" destId="{46EE35BB-5B55-4385-9A62-84D82011CF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109A7A-90D8-403F-824E-0627F8F144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14A280B-C361-47BE-BEF5-92CAD06239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rgbClr val="442F90"/>
              </a:solidFill>
            </a:rPr>
            <a:t>Meet professionals and ask about their jobs</a:t>
          </a:r>
        </a:p>
      </dgm:t>
    </dgm:pt>
    <dgm:pt modelId="{34F175DC-6737-4069-A479-E501BABACD80}" type="parTrans" cxnId="{FD18973E-55F2-47A5-917D-51ADEC6460D5}">
      <dgm:prSet/>
      <dgm:spPr/>
      <dgm:t>
        <a:bodyPr/>
        <a:lstStyle/>
        <a:p>
          <a:endParaRPr lang="en-US"/>
        </a:p>
      </dgm:t>
    </dgm:pt>
    <dgm:pt modelId="{73865461-6E62-4A61-9B85-3370D8570E0B}" type="sibTrans" cxnId="{FD18973E-55F2-47A5-917D-51ADEC6460D5}">
      <dgm:prSet/>
      <dgm:spPr/>
      <dgm:t>
        <a:bodyPr/>
        <a:lstStyle/>
        <a:p>
          <a:endParaRPr lang="en-US"/>
        </a:p>
      </dgm:t>
    </dgm:pt>
    <dgm:pt modelId="{2DB99864-D902-4107-8BEE-9C50A9C004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rgbClr val="442F90"/>
              </a:solidFill>
            </a:rPr>
            <a:t>Learn what skills and education they needed</a:t>
          </a:r>
        </a:p>
      </dgm:t>
    </dgm:pt>
    <dgm:pt modelId="{9FABEFEC-AE5D-4DE3-A82D-444C4F930CFB}" type="parTrans" cxnId="{9A1469A9-E477-4A6A-80BC-E4D2C7CAAA5D}">
      <dgm:prSet/>
      <dgm:spPr/>
      <dgm:t>
        <a:bodyPr/>
        <a:lstStyle/>
        <a:p>
          <a:endParaRPr lang="en-US"/>
        </a:p>
      </dgm:t>
    </dgm:pt>
    <dgm:pt modelId="{FB71C210-2EC4-4A82-943D-DE705A0A02C0}" type="sibTrans" cxnId="{9A1469A9-E477-4A6A-80BC-E4D2C7CAAA5D}">
      <dgm:prSet/>
      <dgm:spPr/>
      <dgm:t>
        <a:bodyPr/>
        <a:lstStyle/>
        <a:p>
          <a:endParaRPr lang="en-US"/>
        </a:p>
      </dgm:t>
    </dgm:pt>
    <dgm:pt modelId="{A02F46BF-5A07-446C-BB70-99D637FF98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rgbClr val="442F90"/>
              </a:solidFill>
            </a:rPr>
            <a:t>Discover new careers you didn’t know about!</a:t>
          </a:r>
        </a:p>
      </dgm:t>
    </dgm:pt>
    <dgm:pt modelId="{386563AD-FA82-4C4D-B800-7F91D0A92619}" type="parTrans" cxnId="{14EF67B5-1CC7-44B4-986D-71A838763CE1}">
      <dgm:prSet/>
      <dgm:spPr/>
      <dgm:t>
        <a:bodyPr/>
        <a:lstStyle/>
        <a:p>
          <a:endParaRPr lang="en-US"/>
        </a:p>
      </dgm:t>
    </dgm:pt>
    <dgm:pt modelId="{79D3B1D1-CC03-41FB-9E9E-793674A0F89F}" type="sibTrans" cxnId="{14EF67B5-1CC7-44B4-986D-71A838763CE1}">
      <dgm:prSet/>
      <dgm:spPr/>
      <dgm:t>
        <a:bodyPr/>
        <a:lstStyle/>
        <a:p>
          <a:endParaRPr lang="en-US"/>
        </a:p>
      </dgm:t>
    </dgm:pt>
    <dgm:pt modelId="{7D8DA999-6BE1-45F5-B733-35CB9A682F65}" type="pres">
      <dgm:prSet presAssocID="{EE109A7A-90D8-403F-824E-0627F8F14493}" presName="root" presStyleCnt="0">
        <dgm:presLayoutVars>
          <dgm:dir/>
          <dgm:resizeHandles val="exact"/>
        </dgm:presLayoutVars>
      </dgm:prSet>
      <dgm:spPr/>
    </dgm:pt>
    <dgm:pt modelId="{2C508553-CA98-426F-A2FC-FC730D3B489A}" type="pres">
      <dgm:prSet presAssocID="{F14A280B-C361-47BE-BEF5-92CAD06239F7}" presName="compNode" presStyleCnt="0"/>
      <dgm:spPr/>
    </dgm:pt>
    <dgm:pt modelId="{ECB2DFBD-0615-4A75-8F66-4FF4D4D83EE1}" type="pres">
      <dgm:prSet presAssocID="{F14A280B-C361-47BE-BEF5-92CAD06239F7}" presName="bgRect" presStyleLbl="bgShp" presStyleIdx="0" presStyleCnt="3"/>
      <dgm:spPr/>
    </dgm:pt>
    <dgm:pt modelId="{D482E277-D985-4957-98AE-D2FBB5184026}" type="pres">
      <dgm:prSet presAssocID="{F14A280B-C361-47BE-BEF5-92CAD06239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E53FCB0-8E61-42E5-906C-930F36C2DD76}" type="pres">
      <dgm:prSet presAssocID="{F14A280B-C361-47BE-BEF5-92CAD06239F7}" presName="spaceRect" presStyleCnt="0"/>
      <dgm:spPr/>
    </dgm:pt>
    <dgm:pt modelId="{B001DA0C-B411-4CE0-BC04-240DFAB5A4C8}" type="pres">
      <dgm:prSet presAssocID="{F14A280B-C361-47BE-BEF5-92CAD06239F7}" presName="parTx" presStyleLbl="revTx" presStyleIdx="0" presStyleCnt="3">
        <dgm:presLayoutVars>
          <dgm:chMax val="0"/>
          <dgm:chPref val="0"/>
        </dgm:presLayoutVars>
      </dgm:prSet>
      <dgm:spPr/>
    </dgm:pt>
    <dgm:pt modelId="{A5A22012-5F52-4AF3-8BE5-9C02A3CFB630}" type="pres">
      <dgm:prSet presAssocID="{73865461-6E62-4A61-9B85-3370D8570E0B}" presName="sibTrans" presStyleCnt="0"/>
      <dgm:spPr/>
    </dgm:pt>
    <dgm:pt modelId="{8F089A21-A7F0-4AEC-ADB7-03A1FA5C81C4}" type="pres">
      <dgm:prSet presAssocID="{2DB99864-D902-4107-8BEE-9C50A9C0040B}" presName="compNode" presStyleCnt="0"/>
      <dgm:spPr/>
    </dgm:pt>
    <dgm:pt modelId="{A13F307B-BC1B-422D-B56E-079605E17124}" type="pres">
      <dgm:prSet presAssocID="{2DB99864-D902-4107-8BEE-9C50A9C0040B}" presName="bgRect" presStyleLbl="bgShp" presStyleIdx="1" presStyleCnt="3"/>
      <dgm:spPr/>
    </dgm:pt>
    <dgm:pt modelId="{94885F2A-6F85-4AD5-B0BC-03A48560FA38}" type="pres">
      <dgm:prSet presAssocID="{2DB99864-D902-4107-8BEE-9C50A9C004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23CA29D-725A-4EE3-8283-B22CDD9FAC7D}" type="pres">
      <dgm:prSet presAssocID="{2DB99864-D902-4107-8BEE-9C50A9C0040B}" presName="spaceRect" presStyleCnt="0"/>
      <dgm:spPr/>
    </dgm:pt>
    <dgm:pt modelId="{250A2222-4B6F-4B43-A1EF-E1BBC0F7EB55}" type="pres">
      <dgm:prSet presAssocID="{2DB99864-D902-4107-8BEE-9C50A9C0040B}" presName="parTx" presStyleLbl="revTx" presStyleIdx="1" presStyleCnt="3">
        <dgm:presLayoutVars>
          <dgm:chMax val="0"/>
          <dgm:chPref val="0"/>
        </dgm:presLayoutVars>
      </dgm:prSet>
      <dgm:spPr/>
    </dgm:pt>
    <dgm:pt modelId="{21DD54D9-AA35-43EB-9C8B-9E6AF726C40E}" type="pres">
      <dgm:prSet presAssocID="{FB71C210-2EC4-4A82-943D-DE705A0A02C0}" presName="sibTrans" presStyleCnt="0"/>
      <dgm:spPr/>
    </dgm:pt>
    <dgm:pt modelId="{189AA92E-6D19-4FCC-AE9D-431063FF6644}" type="pres">
      <dgm:prSet presAssocID="{A02F46BF-5A07-446C-BB70-99D637FF9821}" presName="compNode" presStyleCnt="0"/>
      <dgm:spPr/>
    </dgm:pt>
    <dgm:pt modelId="{F54DB1BE-D2CA-4402-A037-53EB630115BA}" type="pres">
      <dgm:prSet presAssocID="{A02F46BF-5A07-446C-BB70-99D637FF9821}" presName="bgRect" presStyleLbl="bgShp" presStyleIdx="2" presStyleCnt="3"/>
      <dgm:spPr/>
    </dgm:pt>
    <dgm:pt modelId="{BC719C5D-4B72-4DB8-A404-4E89CA60FD79}" type="pres">
      <dgm:prSet presAssocID="{A02F46BF-5A07-446C-BB70-99D637FF98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A600E6F-6624-4ABE-9A78-85137CD47C25}" type="pres">
      <dgm:prSet presAssocID="{A02F46BF-5A07-446C-BB70-99D637FF9821}" presName="spaceRect" presStyleCnt="0"/>
      <dgm:spPr/>
    </dgm:pt>
    <dgm:pt modelId="{8DAD7AA7-A667-4478-8D9C-6BD189CF66D2}" type="pres">
      <dgm:prSet presAssocID="{A02F46BF-5A07-446C-BB70-99D637FF982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3A10220-B9E4-CE45-BEBB-A43C504A8999}" type="presOf" srcId="{A02F46BF-5A07-446C-BB70-99D637FF9821}" destId="{8DAD7AA7-A667-4478-8D9C-6BD189CF66D2}" srcOrd="0" destOrd="0" presId="urn:microsoft.com/office/officeart/2018/2/layout/IconVerticalSolidList"/>
    <dgm:cxn modelId="{2D692638-7940-A645-B29E-272615B7ECF2}" type="presOf" srcId="{2DB99864-D902-4107-8BEE-9C50A9C0040B}" destId="{250A2222-4B6F-4B43-A1EF-E1BBC0F7EB55}" srcOrd="0" destOrd="0" presId="urn:microsoft.com/office/officeart/2018/2/layout/IconVerticalSolidList"/>
    <dgm:cxn modelId="{FD18973E-55F2-47A5-917D-51ADEC6460D5}" srcId="{EE109A7A-90D8-403F-824E-0627F8F14493}" destId="{F14A280B-C361-47BE-BEF5-92CAD06239F7}" srcOrd="0" destOrd="0" parTransId="{34F175DC-6737-4069-A479-E501BABACD80}" sibTransId="{73865461-6E62-4A61-9B85-3370D8570E0B}"/>
    <dgm:cxn modelId="{C5B5229F-1D02-4C42-847E-D06F46C23B79}" type="presOf" srcId="{EE109A7A-90D8-403F-824E-0627F8F14493}" destId="{7D8DA999-6BE1-45F5-B733-35CB9A682F65}" srcOrd="0" destOrd="0" presId="urn:microsoft.com/office/officeart/2018/2/layout/IconVerticalSolidList"/>
    <dgm:cxn modelId="{9A1469A9-E477-4A6A-80BC-E4D2C7CAAA5D}" srcId="{EE109A7A-90D8-403F-824E-0627F8F14493}" destId="{2DB99864-D902-4107-8BEE-9C50A9C0040B}" srcOrd="1" destOrd="0" parTransId="{9FABEFEC-AE5D-4DE3-A82D-444C4F930CFB}" sibTransId="{FB71C210-2EC4-4A82-943D-DE705A0A02C0}"/>
    <dgm:cxn modelId="{14EF67B5-1CC7-44B4-986D-71A838763CE1}" srcId="{EE109A7A-90D8-403F-824E-0627F8F14493}" destId="{A02F46BF-5A07-446C-BB70-99D637FF9821}" srcOrd="2" destOrd="0" parTransId="{386563AD-FA82-4C4D-B800-7F91D0A92619}" sibTransId="{79D3B1D1-CC03-41FB-9E9E-793674A0F89F}"/>
    <dgm:cxn modelId="{04F76BC6-C9DE-8C41-8690-BAA4D58F6E8A}" type="presOf" srcId="{F14A280B-C361-47BE-BEF5-92CAD06239F7}" destId="{B001DA0C-B411-4CE0-BC04-240DFAB5A4C8}" srcOrd="0" destOrd="0" presId="urn:microsoft.com/office/officeart/2018/2/layout/IconVerticalSolidList"/>
    <dgm:cxn modelId="{8631AC11-5E9B-2E42-939B-EC2A98833A13}" type="presParOf" srcId="{7D8DA999-6BE1-45F5-B733-35CB9A682F65}" destId="{2C508553-CA98-426F-A2FC-FC730D3B489A}" srcOrd="0" destOrd="0" presId="urn:microsoft.com/office/officeart/2018/2/layout/IconVerticalSolidList"/>
    <dgm:cxn modelId="{E3ABA2CF-3A9B-604B-838F-E023E6B60BD2}" type="presParOf" srcId="{2C508553-CA98-426F-A2FC-FC730D3B489A}" destId="{ECB2DFBD-0615-4A75-8F66-4FF4D4D83EE1}" srcOrd="0" destOrd="0" presId="urn:microsoft.com/office/officeart/2018/2/layout/IconVerticalSolidList"/>
    <dgm:cxn modelId="{71FFE449-675D-4E45-B55C-92D317967AC0}" type="presParOf" srcId="{2C508553-CA98-426F-A2FC-FC730D3B489A}" destId="{D482E277-D985-4957-98AE-D2FBB5184026}" srcOrd="1" destOrd="0" presId="urn:microsoft.com/office/officeart/2018/2/layout/IconVerticalSolidList"/>
    <dgm:cxn modelId="{17A10046-0A84-3547-85A5-D72E3B8E759F}" type="presParOf" srcId="{2C508553-CA98-426F-A2FC-FC730D3B489A}" destId="{AE53FCB0-8E61-42E5-906C-930F36C2DD76}" srcOrd="2" destOrd="0" presId="urn:microsoft.com/office/officeart/2018/2/layout/IconVerticalSolidList"/>
    <dgm:cxn modelId="{14B5BD6B-8F97-2E41-ABD3-88D35784C637}" type="presParOf" srcId="{2C508553-CA98-426F-A2FC-FC730D3B489A}" destId="{B001DA0C-B411-4CE0-BC04-240DFAB5A4C8}" srcOrd="3" destOrd="0" presId="urn:microsoft.com/office/officeart/2018/2/layout/IconVerticalSolidList"/>
    <dgm:cxn modelId="{C845BFF3-6C3B-A44E-804A-3D3BE992607A}" type="presParOf" srcId="{7D8DA999-6BE1-45F5-B733-35CB9A682F65}" destId="{A5A22012-5F52-4AF3-8BE5-9C02A3CFB630}" srcOrd="1" destOrd="0" presId="urn:microsoft.com/office/officeart/2018/2/layout/IconVerticalSolidList"/>
    <dgm:cxn modelId="{5EC5A255-D04C-C54E-8B60-D0957ABFE41E}" type="presParOf" srcId="{7D8DA999-6BE1-45F5-B733-35CB9A682F65}" destId="{8F089A21-A7F0-4AEC-ADB7-03A1FA5C81C4}" srcOrd="2" destOrd="0" presId="urn:microsoft.com/office/officeart/2018/2/layout/IconVerticalSolidList"/>
    <dgm:cxn modelId="{711169D3-EBFE-7E40-A328-C463BB3EF9EA}" type="presParOf" srcId="{8F089A21-A7F0-4AEC-ADB7-03A1FA5C81C4}" destId="{A13F307B-BC1B-422D-B56E-079605E17124}" srcOrd="0" destOrd="0" presId="urn:microsoft.com/office/officeart/2018/2/layout/IconVerticalSolidList"/>
    <dgm:cxn modelId="{D6030216-1F5E-2848-8635-60F0646DAE11}" type="presParOf" srcId="{8F089A21-A7F0-4AEC-ADB7-03A1FA5C81C4}" destId="{94885F2A-6F85-4AD5-B0BC-03A48560FA38}" srcOrd="1" destOrd="0" presId="urn:microsoft.com/office/officeart/2018/2/layout/IconVerticalSolidList"/>
    <dgm:cxn modelId="{C5165662-1097-F641-92F6-6D1BA4B5A2DC}" type="presParOf" srcId="{8F089A21-A7F0-4AEC-ADB7-03A1FA5C81C4}" destId="{123CA29D-725A-4EE3-8283-B22CDD9FAC7D}" srcOrd="2" destOrd="0" presId="urn:microsoft.com/office/officeart/2018/2/layout/IconVerticalSolidList"/>
    <dgm:cxn modelId="{F73D567F-9CBE-C247-8DF2-3F41CF5FD87F}" type="presParOf" srcId="{8F089A21-A7F0-4AEC-ADB7-03A1FA5C81C4}" destId="{250A2222-4B6F-4B43-A1EF-E1BBC0F7EB55}" srcOrd="3" destOrd="0" presId="urn:microsoft.com/office/officeart/2018/2/layout/IconVerticalSolidList"/>
    <dgm:cxn modelId="{46135A8D-8095-3B4B-B58A-F17EE5FC915F}" type="presParOf" srcId="{7D8DA999-6BE1-45F5-B733-35CB9A682F65}" destId="{21DD54D9-AA35-43EB-9C8B-9E6AF726C40E}" srcOrd="3" destOrd="0" presId="urn:microsoft.com/office/officeart/2018/2/layout/IconVerticalSolidList"/>
    <dgm:cxn modelId="{22569574-5FE2-BE40-BE76-4F5A8F587289}" type="presParOf" srcId="{7D8DA999-6BE1-45F5-B733-35CB9A682F65}" destId="{189AA92E-6D19-4FCC-AE9D-431063FF6644}" srcOrd="4" destOrd="0" presId="urn:microsoft.com/office/officeart/2018/2/layout/IconVerticalSolidList"/>
    <dgm:cxn modelId="{8BBEB7E4-5A9A-D44C-B494-FC8F53F2D39C}" type="presParOf" srcId="{189AA92E-6D19-4FCC-AE9D-431063FF6644}" destId="{F54DB1BE-D2CA-4402-A037-53EB630115BA}" srcOrd="0" destOrd="0" presId="urn:microsoft.com/office/officeart/2018/2/layout/IconVerticalSolidList"/>
    <dgm:cxn modelId="{EA196C2E-46D7-064F-AB37-6E210210D00F}" type="presParOf" srcId="{189AA92E-6D19-4FCC-AE9D-431063FF6644}" destId="{BC719C5D-4B72-4DB8-A404-4E89CA60FD79}" srcOrd="1" destOrd="0" presId="urn:microsoft.com/office/officeart/2018/2/layout/IconVerticalSolidList"/>
    <dgm:cxn modelId="{D791771E-189F-F343-B374-E41052AA86A9}" type="presParOf" srcId="{189AA92E-6D19-4FCC-AE9D-431063FF6644}" destId="{3A600E6F-6624-4ABE-9A78-85137CD47C25}" srcOrd="2" destOrd="0" presId="urn:microsoft.com/office/officeart/2018/2/layout/IconVerticalSolidList"/>
    <dgm:cxn modelId="{F099C760-C1DD-7441-B63E-1CAF866D1147}" type="presParOf" srcId="{189AA92E-6D19-4FCC-AE9D-431063FF6644}" destId="{8DAD7AA7-A667-4478-8D9C-6BD189CF66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4754-2CA6-7C4B-A155-6047E8BEEC6D}">
      <dsp:nvSpPr>
        <dsp:cNvPr id="0" name=""/>
        <dsp:cNvSpPr/>
      </dsp:nvSpPr>
      <dsp:spPr>
        <a:xfrm>
          <a:off x="0" y="1054996"/>
          <a:ext cx="2326892" cy="1477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8B7A4F-15C0-CD46-9C53-58A0DC8E8CB8}">
      <dsp:nvSpPr>
        <dsp:cNvPr id="0" name=""/>
        <dsp:cNvSpPr/>
      </dsp:nvSpPr>
      <dsp:spPr>
        <a:xfrm>
          <a:off x="258543" y="1300612"/>
          <a:ext cx="2326892" cy="147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2F90"/>
              </a:solidFill>
            </a:rPr>
            <a:t>The earlier you start planning, the more </a:t>
          </a:r>
          <a:r>
            <a:rPr lang="en-US" sz="1800" b="1" kern="1200" dirty="0">
              <a:solidFill>
                <a:srgbClr val="442F90"/>
              </a:solidFill>
            </a:rPr>
            <a:t>options</a:t>
          </a:r>
          <a:r>
            <a:rPr lang="en-US" sz="1800" kern="1200" dirty="0">
              <a:solidFill>
                <a:srgbClr val="442F90"/>
              </a:solidFill>
            </a:rPr>
            <a:t> you’ll have.</a:t>
          </a:r>
        </a:p>
      </dsp:txBody>
      <dsp:txXfrm>
        <a:off x="301820" y="1343889"/>
        <a:ext cx="2240338" cy="1391022"/>
      </dsp:txXfrm>
    </dsp:sp>
    <dsp:sp modelId="{B37F470A-0A3E-A34A-98CB-4E6D8BCB6A25}">
      <dsp:nvSpPr>
        <dsp:cNvPr id="0" name=""/>
        <dsp:cNvSpPr/>
      </dsp:nvSpPr>
      <dsp:spPr>
        <a:xfrm>
          <a:off x="2843979" y="1054996"/>
          <a:ext cx="2326892" cy="1477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6E9BF-8DD4-2E45-BBFB-2E31C18B62EF}">
      <dsp:nvSpPr>
        <dsp:cNvPr id="0" name=""/>
        <dsp:cNvSpPr/>
      </dsp:nvSpPr>
      <dsp:spPr>
        <a:xfrm>
          <a:off x="3102523" y="1300612"/>
          <a:ext cx="2326892" cy="147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2F90"/>
              </a:solidFill>
            </a:rPr>
            <a:t>You can take classes that match your goals.</a:t>
          </a:r>
          <a:endParaRPr lang="en-US" sz="1800" kern="1200" dirty="0">
            <a:solidFill>
              <a:srgbClr val="442F90"/>
            </a:solidFill>
          </a:endParaRPr>
        </a:p>
      </dsp:txBody>
      <dsp:txXfrm>
        <a:off x="3145800" y="1343889"/>
        <a:ext cx="2240338" cy="1391022"/>
      </dsp:txXfrm>
    </dsp:sp>
    <dsp:sp modelId="{2DA51AE3-A408-A54A-BE77-A7A0A2A20EC3}">
      <dsp:nvSpPr>
        <dsp:cNvPr id="0" name=""/>
        <dsp:cNvSpPr/>
      </dsp:nvSpPr>
      <dsp:spPr>
        <a:xfrm>
          <a:off x="5687959" y="1054996"/>
          <a:ext cx="2326892" cy="1477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4FDFF6-AACD-1E46-982D-92DB57D11CCD}">
      <dsp:nvSpPr>
        <dsp:cNvPr id="0" name=""/>
        <dsp:cNvSpPr/>
      </dsp:nvSpPr>
      <dsp:spPr>
        <a:xfrm>
          <a:off x="5946502" y="1300612"/>
          <a:ext cx="2326892" cy="1477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442F90"/>
              </a:solidFill>
            </a:rPr>
            <a:t>Early planning = less stress later.</a:t>
          </a:r>
          <a:endParaRPr lang="en-US" sz="1800" kern="1200" dirty="0">
            <a:solidFill>
              <a:srgbClr val="442F90"/>
            </a:solidFill>
          </a:endParaRPr>
        </a:p>
      </dsp:txBody>
      <dsp:txXfrm>
        <a:off x="5989779" y="1343889"/>
        <a:ext cx="2240338" cy="1391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28AF9-1573-4E6E-B0C3-5F25B7DFD3D5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FCC24-C215-4934-A312-62B9842A1FD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73A7C-58D4-4C0A-938C-B0E05280556D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442F90"/>
              </a:solidFill>
            </a:rPr>
            <a:t>• Help you see what college life is like</a:t>
          </a:r>
        </a:p>
      </dsp:txBody>
      <dsp:txXfrm>
        <a:off x="1435590" y="531"/>
        <a:ext cx="6451109" cy="1242935"/>
      </dsp:txXfrm>
    </dsp:sp>
    <dsp:sp modelId="{15B30230-AB90-43C2-A44D-89092D59C2A1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9DBDE-61F8-4E30-9E7D-D42EFF0C77E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3B392-4572-4A23-B4E7-2B52A4D38810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442F90"/>
              </a:solidFill>
            </a:rPr>
            <a:t>• Ask questions about majors, dorms, sports, and scholarships</a:t>
          </a:r>
        </a:p>
      </dsp:txBody>
      <dsp:txXfrm>
        <a:off x="1435590" y="1554201"/>
        <a:ext cx="6451109" cy="1242935"/>
      </dsp:txXfrm>
    </dsp:sp>
    <dsp:sp modelId="{ACAC97B5-C022-4A50-AC48-0762EF026ABB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9055C-1F34-4081-8EB2-994CE1F75F9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35BB-5B55-4385-9A62-84D82011CF9C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442F90"/>
              </a:solidFill>
            </a:rPr>
            <a:t>• Make your goals feel real</a:t>
          </a:r>
        </a:p>
      </dsp:txBody>
      <dsp:txXfrm>
        <a:off x="1435590" y="3107870"/>
        <a:ext cx="64511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2DFBD-0615-4A75-8F66-4FF4D4D83EE1}">
      <dsp:nvSpPr>
        <dsp:cNvPr id="0" name=""/>
        <dsp:cNvSpPr/>
      </dsp:nvSpPr>
      <dsp:spPr>
        <a:xfrm>
          <a:off x="0" y="572"/>
          <a:ext cx="4429746" cy="13387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2E277-D985-4957-98AE-D2FBB5184026}">
      <dsp:nvSpPr>
        <dsp:cNvPr id="0" name=""/>
        <dsp:cNvSpPr/>
      </dsp:nvSpPr>
      <dsp:spPr>
        <a:xfrm>
          <a:off x="404961" y="301782"/>
          <a:ext cx="736292" cy="736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1DA0C-B411-4CE0-BC04-240DFAB5A4C8}">
      <dsp:nvSpPr>
        <dsp:cNvPr id="0" name=""/>
        <dsp:cNvSpPr/>
      </dsp:nvSpPr>
      <dsp:spPr>
        <a:xfrm>
          <a:off x="1546215" y="572"/>
          <a:ext cx="2883530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rgbClr val="442F90"/>
              </a:solidFill>
            </a:rPr>
            <a:t>Meet professionals and ask about their jobs</a:t>
          </a:r>
        </a:p>
      </dsp:txBody>
      <dsp:txXfrm>
        <a:off x="1546215" y="572"/>
        <a:ext cx="2883530" cy="1338714"/>
      </dsp:txXfrm>
    </dsp:sp>
    <dsp:sp modelId="{A13F307B-BC1B-422D-B56E-079605E17124}">
      <dsp:nvSpPr>
        <dsp:cNvPr id="0" name=""/>
        <dsp:cNvSpPr/>
      </dsp:nvSpPr>
      <dsp:spPr>
        <a:xfrm>
          <a:off x="0" y="1673965"/>
          <a:ext cx="4429746" cy="13387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85F2A-6F85-4AD5-B0BC-03A48560FA38}">
      <dsp:nvSpPr>
        <dsp:cNvPr id="0" name=""/>
        <dsp:cNvSpPr/>
      </dsp:nvSpPr>
      <dsp:spPr>
        <a:xfrm>
          <a:off x="404961" y="1975176"/>
          <a:ext cx="736292" cy="736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A2222-4B6F-4B43-A1EF-E1BBC0F7EB55}">
      <dsp:nvSpPr>
        <dsp:cNvPr id="0" name=""/>
        <dsp:cNvSpPr/>
      </dsp:nvSpPr>
      <dsp:spPr>
        <a:xfrm>
          <a:off x="1546215" y="1673965"/>
          <a:ext cx="2883530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rgbClr val="442F90"/>
              </a:solidFill>
            </a:rPr>
            <a:t>Learn what skills and education they needed</a:t>
          </a:r>
        </a:p>
      </dsp:txBody>
      <dsp:txXfrm>
        <a:off x="1546215" y="1673965"/>
        <a:ext cx="2883530" cy="1338714"/>
      </dsp:txXfrm>
    </dsp:sp>
    <dsp:sp modelId="{F54DB1BE-D2CA-4402-A037-53EB630115BA}">
      <dsp:nvSpPr>
        <dsp:cNvPr id="0" name=""/>
        <dsp:cNvSpPr/>
      </dsp:nvSpPr>
      <dsp:spPr>
        <a:xfrm>
          <a:off x="0" y="3347358"/>
          <a:ext cx="4429746" cy="13387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19C5D-4B72-4DB8-A404-4E89CA60FD79}">
      <dsp:nvSpPr>
        <dsp:cNvPr id="0" name=""/>
        <dsp:cNvSpPr/>
      </dsp:nvSpPr>
      <dsp:spPr>
        <a:xfrm>
          <a:off x="404961" y="3648569"/>
          <a:ext cx="736292" cy="736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D7AA7-A667-4478-8D9C-6BD189CF66D2}">
      <dsp:nvSpPr>
        <dsp:cNvPr id="0" name=""/>
        <dsp:cNvSpPr/>
      </dsp:nvSpPr>
      <dsp:spPr>
        <a:xfrm>
          <a:off x="1546215" y="3347358"/>
          <a:ext cx="2883530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rgbClr val="442F90"/>
              </a:solidFill>
            </a:rPr>
            <a:t>Discover new careers you didn’t know about!</a:t>
          </a:r>
        </a:p>
      </dsp:txBody>
      <dsp:txXfrm>
        <a:off x="1546215" y="3347358"/>
        <a:ext cx="2883530" cy="1338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0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0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5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5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5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8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4E92AD7F-D4A3-8D06-13D1-56078BB0265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83676" y="6029792"/>
            <a:ext cx="815700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7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6" y="287471"/>
            <a:ext cx="7696201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300" dirty="0">
                <a:solidFill>
                  <a:srgbClr val="442F90"/>
                </a:solidFill>
                <a:cs typeface="+mj-cs"/>
              </a:rPr>
              <a:t>Exploring Your Future: College &amp;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212" y="3225450"/>
            <a:ext cx="6283567" cy="1181206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700" dirty="0"/>
              <a:t>“Dream big. Plan smart. Start now.”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9CE0B760-88D4-D475-3C93-6C2D3379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76" y="5351615"/>
            <a:ext cx="1545523" cy="1384143"/>
          </a:xfrm>
          <a:prstGeom prst="rect">
            <a:avLst/>
          </a:prstGeom>
        </p:spPr>
      </p:pic>
      <p:pic>
        <p:nvPicPr>
          <p:cNvPr id="13" name="Picture 12" descr="A person in a graduation gown and cap&#10;&#10;AI-generated content may be incorrect.">
            <a:extLst>
              <a:ext uri="{FF2B5EF4-FFF2-40B4-BE49-F238E27FC236}">
                <a16:creationId xmlns:a16="http://schemas.microsoft.com/office/drawing/2014/main" id="{117602CA-CE8B-CABD-143E-EA33A3BE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" y="3716977"/>
            <a:ext cx="5494742" cy="31410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87F27-5557-8F65-9F72-549BD619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30" y="-568956"/>
            <a:ext cx="2824112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What is GEAR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95FD-81C2-BCF3-3F17-EDAB2E45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448" y="1404562"/>
            <a:ext cx="4499837" cy="4900014"/>
          </a:xfrm>
          <a:effectLst/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442F90"/>
                </a:solidFill>
              </a:rPr>
              <a:t>7</a:t>
            </a:r>
            <a:r>
              <a:rPr lang="en-US" sz="1600" b="1" baseline="30000" dirty="0">
                <a:solidFill>
                  <a:srgbClr val="442F90"/>
                </a:solidFill>
              </a:rPr>
              <a:t>th</a:t>
            </a:r>
            <a:r>
              <a:rPr lang="en-US" sz="1600" b="1" dirty="0">
                <a:solidFill>
                  <a:srgbClr val="442F90"/>
                </a:solidFill>
              </a:rPr>
              <a:t>-12</a:t>
            </a:r>
            <a:r>
              <a:rPr lang="en-US" sz="1600" b="1" baseline="30000" dirty="0">
                <a:solidFill>
                  <a:srgbClr val="442F90"/>
                </a:solidFill>
              </a:rPr>
              <a:t>th</a:t>
            </a:r>
            <a:r>
              <a:rPr lang="en-US" sz="1600" b="1" dirty="0">
                <a:solidFill>
                  <a:srgbClr val="442F90"/>
                </a:solidFill>
              </a:rPr>
              <a:t> Grade</a:t>
            </a:r>
          </a:p>
          <a:p>
            <a:pPr lvl="1"/>
            <a:r>
              <a:rPr lang="en-US" sz="1200" dirty="0">
                <a:solidFill>
                  <a:srgbClr val="442F90"/>
                </a:solidFill>
              </a:rPr>
              <a:t>One-on-One Mentoring </a:t>
            </a:r>
          </a:p>
          <a:p>
            <a:pPr lvl="2"/>
            <a:r>
              <a:rPr lang="en-US" sz="1200" dirty="0">
                <a:solidFill>
                  <a:srgbClr val="6BBD44"/>
                </a:solidFill>
              </a:rPr>
              <a:t>We are in your school everyday to help you plan for the future!</a:t>
            </a:r>
            <a:endParaRPr lang="en-US" sz="1200" b="1" dirty="0">
              <a:solidFill>
                <a:srgbClr val="6BBD44"/>
              </a:solidFill>
            </a:endParaRPr>
          </a:p>
          <a:p>
            <a:r>
              <a:rPr lang="en-US" sz="1600" b="1" dirty="0">
                <a:solidFill>
                  <a:srgbClr val="442F90"/>
                </a:solidFill>
              </a:rPr>
              <a:t>7</a:t>
            </a:r>
            <a:r>
              <a:rPr lang="en-US" sz="1600" b="1" baseline="30000" dirty="0">
                <a:solidFill>
                  <a:srgbClr val="442F90"/>
                </a:solidFill>
              </a:rPr>
              <a:t>th</a:t>
            </a:r>
            <a:r>
              <a:rPr lang="en-US" sz="1600" b="1" dirty="0">
                <a:solidFill>
                  <a:srgbClr val="442F90"/>
                </a:solidFill>
              </a:rPr>
              <a:t> Grade:</a:t>
            </a:r>
          </a:p>
          <a:p>
            <a:pPr lvl="1"/>
            <a:r>
              <a:rPr lang="en-US" sz="1200" dirty="0">
                <a:solidFill>
                  <a:srgbClr val="442F90"/>
                </a:solidFill>
              </a:rPr>
              <a:t>7</a:t>
            </a:r>
            <a:r>
              <a:rPr lang="en-US" sz="1200" baseline="30000" dirty="0">
                <a:solidFill>
                  <a:srgbClr val="442F90"/>
                </a:solidFill>
              </a:rPr>
              <a:t>TH</a:t>
            </a:r>
            <a:r>
              <a:rPr lang="en-US" sz="1200" dirty="0">
                <a:solidFill>
                  <a:srgbClr val="442F90"/>
                </a:solidFill>
              </a:rPr>
              <a:t> Grade - College Visits</a:t>
            </a:r>
          </a:p>
          <a:p>
            <a:pPr lvl="1"/>
            <a:r>
              <a:rPr lang="en-US" sz="1200" dirty="0">
                <a:solidFill>
                  <a:srgbClr val="442F90"/>
                </a:solidFill>
              </a:rPr>
              <a:t>Career Fairs</a:t>
            </a:r>
          </a:p>
          <a:p>
            <a:pPr marL="0" indent="0">
              <a:buNone/>
            </a:pPr>
            <a:endParaRPr lang="en-US" sz="500" b="1" dirty="0">
              <a:solidFill>
                <a:srgbClr val="442F90"/>
              </a:solidFill>
            </a:endParaRPr>
          </a:p>
          <a:p>
            <a:r>
              <a:rPr lang="en-US" sz="1600" b="1" dirty="0">
                <a:solidFill>
                  <a:srgbClr val="442F90"/>
                </a:solidFill>
              </a:rPr>
              <a:t>8</a:t>
            </a:r>
            <a:r>
              <a:rPr lang="en-US" sz="1600" b="1" baseline="30000" dirty="0">
                <a:solidFill>
                  <a:srgbClr val="442F90"/>
                </a:solidFill>
              </a:rPr>
              <a:t>th</a:t>
            </a:r>
            <a:r>
              <a:rPr lang="en-US" sz="1600" b="1" dirty="0">
                <a:solidFill>
                  <a:srgbClr val="442F90"/>
                </a:solidFill>
              </a:rPr>
              <a:t>-12</a:t>
            </a:r>
            <a:r>
              <a:rPr lang="en-US" sz="1600" b="1" baseline="30000" dirty="0">
                <a:solidFill>
                  <a:srgbClr val="442F90"/>
                </a:solidFill>
              </a:rPr>
              <a:t>th</a:t>
            </a:r>
            <a:r>
              <a:rPr lang="en-US" sz="1600" b="1" dirty="0">
                <a:solidFill>
                  <a:srgbClr val="442F90"/>
                </a:solidFill>
              </a:rPr>
              <a:t> Grade</a:t>
            </a:r>
          </a:p>
          <a:p>
            <a:pPr lvl="1"/>
            <a:r>
              <a:rPr lang="en-US" sz="1400" dirty="0">
                <a:solidFill>
                  <a:srgbClr val="442F90"/>
                </a:solidFill>
              </a:rPr>
              <a:t>Oklahoma’s Promise &amp; FAFSA Completion Assistance</a:t>
            </a:r>
          </a:p>
          <a:p>
            <a:pPr lvl="2"/>
            <a:r>
              <a:rPr lang="en-US" sz="1200" dirty="0">
                <a:solidFill>
                  <a:srgbClr val="6BBD44"/>
                </a:solidFill>
              </a:rPr>
              <a:t>We will help you figure out how to pay for college!</a:t>
            </a:r>
          </a:p>
          <a:p>
            <a:r>
              <a:rPr lang="en-US" sz="1600" b="1" dirty="0">
                <a:solidFill>
                  <a:srgbClr val="442F90"/>
                </a:solidFill>
              </a:rPr>
              <a:t>8th &amp; 11</a:t>
            </a:r>
            <a:r>
              <a:rPr lang="en-US" sz="1600" b="1" baseline="30000" dirty="0">
                <a:solidFill>
                  <a:srgbClr val="442F90"/>
                </a:solidFill>
              </a:rPr>
              <a:t>th</a:t>
            </a:r>
            <a:r>
              <a:rPr lang="en-US" sz="1600" b="1" dirty="0">
                <a:solidFill>
                  <a:srgbClr val="442F90"/>
                </a:solidFill>
              </a:rPr>
              <a:t> Grade</a:t>
            </a:r>
          </a:p>
          <a:p>
            <a:pPr lvl="1"/>
            <a:r>
              <a:rPr lang="en-US" sz="1200" dirty="0" err="1">
                <a:solidFill>
                  <a:srgbClr val="442F90"/>
                </a:solidFill>
              </a:rPr>
              <a:t>PreACT</a:t>
            </a:r>
            <a:r>
              <a:rPr lang="en-US" sz="1200" dirty="0">
                <a:solidFill>
                  <a:srgbClr val="442F90"/>
                </a:solidFill>
              </a:rPr>
              <a:t>/ACT Testing</a:t>
            </a:r>
          </a:p>
          <a:p>
            <a:pPr marL="457200" lvl="1" indent="0">
              <a:buNone/>
            </a:pPr>
            <a:endParaRPr lang="en-US" sz="500" b="1" dirty="0">
              <a:solidFill>
                <a:srgbClr val="442F90"/>
              </a:solidFill>
            </a:endParaRPr>
          </a:p>
          <a:p>
            <a:r>
              <a:rPr lang="en-US" sz="1600" b="1" dirty="0">
                <a:solidFill>
                  <a:srgbClr val="442F90"/>
                </a:solidFill>
              </a:rPr>
              <a:t>12</a:t>
            </a:r>
            <a:r>
              <a:rPr lang="en-US" sz="1600" b="1" baseline="30000" dirty="0">
                <a:solidFill>
                  <a:srgbClr val="442F90"/>
                </a:solidFill>
              </a:rPr>
              <a:t>th</a:t>
            </a:r>
            <a:r>
              <a:rPr lang="en-US" sz="1600" b="1" dirty="0">
                <a:solidFill>
                  <a:srgbClr val="442F90"/>
                </a:solidFill>
              </a:rPr>
              <a:t> Grade</a:t>
            </a:r>
          </a:p>
          <a:p>
            <a:pPr lvl="1"/>
            <a:r>
              <a:rPr lang="en-US" sz="1200" dirty="0">
                <a:solidFill>
                  <a:srgbClr val="442F90"/>
                </a:solidFill>
              </a:rPr>
              <a:t>College Application Assistance</a:t>
            </a:r>
          </a:p>
          <a:p>
            <a:pPr lvl="1"/>
            <a:r>
              <a:rPr lang="en-US" sz="1200" dirty="0">
                <a:solidFill>
                  <a:srgbClr val="442F90"/>
                </a:solidFill>
              </a:rPr>
              <a:t>Concurrent Enrollment Support</a:t>
            </a:r>
          </a:p>
          <a:p>
            <a:endParaRPr lang="en-US" sz="1200" dirty="0">
              <a:solidFill>
                <a:srgbClr val="442F9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40E2E-A96B-15AE-A1A3-B299B27C2176}"/>
              </a:ext>
            </a:extLst>
          </p:cNvPr>
          <p:cNvSpPr txBox="1"/>
          <p:nvPr/>
        </p:nvSpPr>
        <p:spPr>
          <a:xfrm>
            <a:off x="201129" y="1888172"/>
            <a:ext cx="2523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…is a great resource for preparing you for college... at no cost to you! </a:t>
            </a:r>
          </a:p>
          <a:p>
            <a:endParaRPr lang="en-US" dirty="0"/>
          </a:p>
        </p:txBody>
      </p:sp>
      <p:pic>
        <p:nvPicPr>
          <p:cNvPr id="5" name="Picture 4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F419320C-F059-A8B4-D584-646CF7D21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76" y="6029792"/>
            <a:ext cx="815700" cy="730526"/>
          </a:xfrm>
          <a:prstGeom prst="rect">
            <a:avLst/>
          </a:prstGeom>
        </p:spPr>
      </p:pic>
      <p:pic>
        <p:nvPicPr>
          <p:cNvPr id="21" name="Picture 20" descr="A person sitting at a desk talking to a child&#10;&#10;AI-generated content may be incorrect.">
            <a:extLst>
              <a:ext uri="{FF2B5EF4-FFF2-40B4-BE49-F238E27FC236}">
                <a16:creationId xmlns:a16="http://schemas.microsoft.com/office/drawing/2014/main" id="{0D72C6FC-CE86-90BB-B9E9-AD5C6727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5" y="3854569"/>
            <a:ext cx="4602540" cy="30034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49AD61-3101-B944-C608-44317CAF920E}"/>
              </a:ext>
            </a:extLst>
          </p:cNvPr>
          <p:cNvSpPr txBox="1"/>
          <p:nvPr/>
        </p:nvSpPr>
        <p:spPr>
          <a:xfrm>
            <a:off x="4368545" y="145590"/>
            <a:ext cx="4975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42F90"/>
                </a:solidFill>
              </a:rPr>
              <a:t>GEAR UP Services: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00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FFFF"/>
                </a:solidFill>
              </a:rPr>
              <a:t>College Visits – Why They Matter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7EC30F-8B88-DA1D-F62C-71A439074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857455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D6BAA-6B48-D816-4854-52963CAF0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C0901-4F81-740E-8096-A0435EEE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6" y="482930"/>
            <a:ext cx="2638839" cy="4117749"/>
          </a:xfrm>
        </p:spPr>
        <p:txBody>
          <a:bodyPr anchor="t">
            <a:normAutofit/>
          </a:bodyPr>
          <a:lstStyle/>
          <a:p>
            <a:r>
              <a:rPr lang="en-US" b="1" dirty="0"/>
              <a:t>Career Fairs – Why They’re Important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A1212D-A995-CF1A-6A12-47FF8C7CC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19628"/>
              </p:ext>
            </p:extLst>
          </p:nvPr>
        </p:nvGraphicFramePr>
        <p:xfrm>
          <a:off x="4099892" y="1172818"/>
          <a:ext cx="4429746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11E170-8E22-21ED-EE39-976108E24000}"/>
              </a:ext>
            </a:extLst>
          </p:cNvPr>
          <p:cNvSpPr txBox="1"/>
          <p:nvPr/>
        </p:nvSpPr>
        <p:spPr>
          <a:xfrm>
            <a:off x="312209" y="4252011"/>
            <a:ext cx="252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about jobs in your community</a:t>
            </a:r>
          </a:p>
          <a:p>
            <a:endParaRPr lang="en-US" dirty="0"/>
          </a:p>
        </p:txBody>
      </p:sp>
      <p:pic>
        <p:nvPicPr>
          <p:cNvPr id="4" name="Picture 3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6D9E9035-EEB7-4C26-F57D-7E913A4D22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3676" y="6029792"/>
            <a:ext cx="815700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6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-313988"/>
            <a:ext cx="3276451" cy="1956841"/>
          </a:xfrm>
        </p:spPr>
        <p:txBody>
          <a:bodyPr anchor="b">
            <a:normAutofit fontScale="90000"/>
          </a:bodyPr>
          <a:lstStyle/>
          <a:p>
            <a:r>
              <a:rPr lang="en-US" sz="4700" b="1"/>
              <a:t>Your Future Starts Now!</a:t>
            </a:r>
            <a:endParaRPr lang="en-US" sz="4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rgbClr val="442F90"/>
                </a:solidFill>
              </a:rPr>
              <a:t>Explore your interests</a:t>
            </a:r>
          </a:p>
          <a:p>
            <a:r>
              <a:rPr lang="en-US" sz="1900" dirty="0">
                <a:solidFill>
                  <a:srgbClr val="442F90"/>
                </a:solidFill>
              </a:rPr>
              <a:t>Work hard in school</a:t>
            </a:r>
          </a:p>
          <a:p>
            <a:r>
              <a:rPr lang="en-US" sz="1900" dirty="0">
                <a:solidFill>
                  <a:srgbClr val="442F90"/>
                </a:solidFill>
              </a:rPr>
              <a:t>Ask questions and dream big!</a:t>
            </a:r>
          </a:p>
        </p:txBody>
      </p:sp>
      <p:pic>
        <p:nvPicPr>
          <p:cNvPr id="4" name="Picture 3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4D07435A-9498-0788-2837-10145149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76" y="6029792"/>
            <a:ext cx="815700" cy="730526"/>
          </a:xfrm>
          <a:prstGeom prst="rect">
            <a:avLst/>
          </a:prstGeom>
        </p:spPr>
      </p:pic>
      <p:pic>
        <p:nvPicPr>
          <p:cNvPr id="13" name="Picture 12" descr="A person in a graduation gown standing on top of books&#10;&#10;AI-generated content may be incorrect.">
            <a:extLst>
              <a:ext uri="{FF2B5EF4-FFF2-40B4-BE49-F238E27FC236}">
                <a16:creationId xmlns:a16="http://schemas.microsoft.com/office/drawing/2014/main" id="{DA0A482A-A008-088D-C18D-3D0BE883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751" y="1176179"/>
            <a:ext cx="4877870" cy="52188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8037B-F39B-7F45-A955-6CE7F8D9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6A833AD-3564-1C7B-E155-A6682BC6B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C6DCE9D3-8BF7-ABF9-3CD8-2EAA3F8C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F94DA-0035-8E0F-9CBA-E6B6DB40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6" y="482930"/>
            <a:ext cx="2638839" cy="4117749"/>
          </a:xfrm>
        </p:spPr>
        <p:txBody>
          <a:bodyPr anchor="t">
            <a:normAutofit/>
          </a:bodyPr>
          <a:lstStyle/>
          <a:p>
            <a:r>
              <a:rPr lang="en-US" b="1" dirty="0"/>
              <a:t>GEAR UP IS HERE TO HELP YOU ON YOUR JOURNEY</a:t>
            </a:r>
          </a:p>
        </p:txBody>
      </p:sp>
      <p:pic>
        <p:nvPicPr>
          <p:cNvPr id="4" name="Picture 3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2E89C96E-DB35-A589-8736-F1C3F486F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676" y="6029792"/>
            <a:ext cx="815700" cy="73052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058CB2-1902-CC2D-8207-F801B15F60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78828" y="2305370"/>
            <a:ext cx="4605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6BBD44"/>
                </a:solidFill>
                <a:highlight>
                  <a:srgbClr val="FFFF00"/>
                </a:highlight>
              </a:rPr>
              <a:t>INSERT YOUR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32734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 dirty="0"/>
              <a:t>What’s the Difference Between a Job and a Career?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3296C-5BA2-B166-59D7-2B11DD6BC494}"/>
              </a:ext>
            </a:extLst>
          </p:cNvPr>
          <p:cNvSpPr txBox="1"/>
          <p:nvPr/>
        </p:nvSpPr>
        <p:spPr>
          <a:xfrm>
            <a:off x="426769" y="2418088"/>
            <a:ext cx="3480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BBD44"/>
                </a:solidFill>
              </a:rPr>
              <a:t>JOB</a:t>
            </a:r>
          </a:p>
          <a:p>
            <a:pPr lvl="0" algn="ctr"/>
            <a:r>
              <a:rPr lang="en-US" dirty="0">
                <a:solidFill>
                  <a:srgbClr val="6BBD44"/>
                </a:solidFill>
              </a:rPr>
              <a:t>something you do to earn money.</a:t>
            </a:r>
            <a:endParaRPr lang="en-US" sz="3600" b="1" dirty="0">
              <a:solidFill>
                <a:srgbClr val="6BBD44"/>
              </a:solidFill>
            </a:endParaRPr>
          </a:p>
          <a:p>
            <a:pPr algn="ctr"/>
            <a:endParaRPr lang="en-US" dirty="0">
              <a:solidFill>
                <a:srgbClr val="6BBD44"/>
              </a:solidFill>
            </a:endParaRPr>
          </a:p>
          <a:p>
            <a:pPr algn="ctr"/>
            <a:r>
              <a:rPr lang="en-US" b="1" dirty="0">
                <a:solidFill>
                  <a:srgbClr val="6BBD44"/>
                </a:solidFill>
              </a:rPr>
              <a:t>Examples:</a:t>
            </a:r>
          </a:p>
          <a:p>
            <a:pPr algn="ctr"/>
            <a:r>
              <a:rPr lang="en-US" dirty="0">
                <a:solidFill>
                  <a:srgbClr val="6BBD44"/>
                </a:solidFill>
              </a:rPr>
              <a:t>Babysitting, mowing lawns, working at a store</a:t>
            </a:r>
          </a:p>
          <a:p>
            <a:pPr algn="ctr"/>
            <a:endParaRPr lang="en-US" sz="3600" b="1" dirty="0">
              <a:solidFill>
                <a:srgbClr val="442F9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1E831-63F7-9951-1810-9D70A43F00A4}"/>
              </a:ext>
            </a:extLst>
          </p:cNvPr>
          <p:cNvSpPr txBox="1"/>
          <p:nvPr/>
        </p:nvSpPr>
        <p:spPr>
          <a:xfrm>
            <a:off x="5094018" y="2418088"/>
            <a:ext cx="3623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42F90"/>
                </a:solidFill>
              </a:rPr>
              <a:t>CAREER</a:t>
            </a:r>
          </a:p>
          <a:p>
            <a:pPr lvl="0" algn="ctr"/>
            <a:r>
              <a:rPr lang="en-US" dirty="0"/>
              <a:t>a </a:t>
            </a:r>
            <a:r>
              <a:rPr lang="en-US" dirty="0">
                <a:solidFill>
                  <a:srgbClr val="442F90"/>
                </a:solidFill>
              </a:rPr>
              <a:t>journey — a long-term path built on your skills, education, and interests. </a:t>
            </a:r>
            <a:endParaRPr lang="en-US" sz="3600" b="1" dirty="0">
              <a:solidFill>
                <a:srgbClr val="442F90"/>
              </a:solidFill>
            </a:endParaRPr>
          </a:p>
          <a:p>
            <a:pPr algn="ctr"/>
            <a:endParaRPr lang="en-US" dirty="0">
              <a:solidFill>
                <a:srgbClr val="442F90"/>
              </a:solidFill>
            </a:endParaRPr>
          </a:p>
          <a:p>
            <a:pPr algn="ctr"/>
            <a:r>
              <a:rPr lang="en-US" b="1" dirty="0">
                <a:solidFill>
                  <a:srgbClr val="442F90"/>
                </a:solidFill>
              </a:rPr>
              <a:t>Examples:</a:t>
            </a:r>
          </a:p>
          <a:p>
            <a:pPr algn="ctr"/>
            <a:r>
              <a:rPr lang="en-US" dirty="0">
                <a:solidFill>
                  <a:srgbClr val="442F90"/>
                </a:solidFill>
              </a:rPr>
              <a:t>Teacher, nurse, engineer</a:t>
            </a:r>
            <a:endParaRPr lang="en-US" sz="3600" b="1" dirty="0">
              <a:solidFill>
                <a:srgbClr val="442F90"/>
              </a:solidFill>
            </a:endParaRPr>
          </a:p>
        </p:txBody>
      </p:sp>
      <p:pic>
        <p:nvPicPr>
          <p:cNvPr id="17" name="Picture 16" descr="A group of women standing together&#10;&#10;AI-generated content may be incorrect.">
            <a:extLst>
              <a:ext uri="{FF2B5EF4-FFF2-40B4-BE49-F238E27FC236}">
                <a16:creationId xmlns:a16="http://schemas.microsoft.com/office/drawing/2014/main" id="{0826291B-CD92-5D20-1C94-F5C0441A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802" y="4718983"/>
            <a:ext cx="2420242" cy="2139017"/>
          </a:xfrm>
          <a:prstGeom prst="rect">
            <a:avLst/>
          </a:prstGeom>
        </p:spPr>
      </p:pic>
      <p:pic>
        <p:nvPicPr>
          <p:cNvPr id="21" name="Picture 20" descr="A person and a baby playing with a toy&#10;&#10;AI-generated content may be incorrect.">
            <a:extLst>
              <a:ext uri="{FF2B5EF4-FFF2-40B4-BE49-F238E27FC236}">
                <a16:creationId xmlns:a16="http://schemas.microsoft.com/office/drawing/2014/main" id="{7F96A93A-7332-0C17-CAAA-561D801FB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02" y="4791694"/>
            <a:ext cx="2066306" cy="2066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1D3271-3E7B-6E59-528E-90D806078D4B}"/>
              </a:ext>
            </a:extLst>
          </p:cNvPr>
          <p:cNvSpPr/>
          <p:nvPr/>
        </p:nvSpPr>
        <p:spPr>
          <a:xfrm>
            <a:off x="0" y="1500188"/>
            <a:ext cx="9144000" cy="712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76716-58BB-64AB-DC96-B388902BD003}"/>
              </a:ext>
            </a:extLst>
          </p:cNvPr>
          <p:cNvSpPr/>
          <p:nvPr/>
        </p:nvSpPr>
        <p:spPr>
          <a:xfrm>
            <a:off x="7885216" y="6008915"/>
            <a:ext cx="1258784" cy="849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C836D5-948F-C27A-E9A2-8BCF60DEB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997497"/>
              </p:ext>
            </p:extLst>
          </p:nvPr>
        </p:nvGraphicFramePr>
        <p:xfrm>
          <a:off x="139706" y="1874310"/>
          <a:ext cx="4230414" cy="447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256">
                  <a:extLst>
                    <a:ext uri="{9D8B030D-6E8A-4147-A177-3AD203B41FA5}">
                      <a16:colId xmlns:a16="http://schemas.microsoft.com/office/drawing/2014/main" val="2948641716"/>
                    </a:ext>
                  </a:extLst>
                </a:gridCol>
                <a:gridCol w="1223158">
                  <a:extLst>
                    <a:ext uri="{9D8B030D-6E8A-4147-A177-3AD203B41FA5}">
                      <a16:colId xmlns:a16="http://schemas.microsoft.com/office/drawing/2014/main" val="3002404682"/>
                    </a:ext>
                  </a:extLst>
                </a:gridCol>
              </a:tblGrid>
              <a:tr h="560582">
                <a:tc>
                  <a:txBody>
                    <a:bodyPr/>
                    <a:lstStyle/>
                    <a:p>
                      <a:r>
                        <a:rPr lang="en-US" sz="1700" dirty="0"/>
                        <a:t>JOBS AVAILABLE TO THOSE WITHOUT DEGREES</a:t>
                      </a: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HOURLY WAGE</a:t>
                      </a: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04609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Electrician’s Apprentice</a:t>
                      </a:r>
                    </a:p>
                  </a:txBody>
                  <a:tcPr anchor="ctr">
                    <a:solidFill>
                      <a:srgbClr val="6BBD44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$20.99</a:t>
                      </a:r>
                    </a:p>
                  </a:txBody>
                  <a:tcPr anchor="ctr">
                    <a:solidFill>
                      <a:srgbClr val="6BBD44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05586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Nurse’s Aid</a:t>
                      </a: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$15.86</a:t>
                      </a: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95185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Teacher’s Aid</a:t>
                      </a:r>
                    </a:p>
                  </a:txBody>
                  <a:tcPr anchor="ctr">
                    <a:solidFill>
                      <a:srgbClr val="6BBD44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$15.50</a:t>
                      </a:r>
                    </a:p>
                  </a:txBody>
                  <a:tcPr anchor="ctr">
                    <a:solidFill>
                      <a:srgbClr val="6BBD44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34833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Fast Food Cook</a:t>
                      </a: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$12.12</a:t>
                      </a: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544374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Vet Assistant</a:t>
                      </a:r>
                    </a:p>
                  </a:txBody>
                  <a:tcPr anchor="ctr">
                    <a:solidFill>
                      <a:srgbClr val="6BBD44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$15.91</a:t>
                      </a:r>
                    </a:p>
                  </a:txBody>
                  <a:tcPr anchor="ctr">
                    <a:solidFill>
                      <a:srgbClr val="6BBD44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177607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Security Guard</a:t>
                      </a: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$16.73</a:t>
                      </a: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330030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Manufacturing Technician</a:t>
                      </a:r>
                    </a:p>
                  </a:txBody>
                  <a:tcPr anchor="ctr">
                    <a:solidFill>
                      <a:srgbClr val="6BBD44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$18.91</a:t>
                      </a:r>
                    </a:p>
                  </a:txBody>
                  <a:tcPr anchor="ctr">
                    <a:solidFill>
                      <a:srgbClr val="6BBD44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5067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Mental Health Specialist</a:t>
                      </a: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$22.81</a:t>
                      </a:r>
                    </a:p>
                  </a:txBody>
                  <a:tcPr anchor="ctr">
                    <a:solidFill>
                      <a:srgbClr val="6BBD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07056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FE0D5D0-681D-6A8A-1112-5546867D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47" y="230536"/>
            <a:ext cx="7886700" cy="113347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dirty="0"/>
              <a:t>What’s the Difference in the Hourly Wage Between a Job and a Career?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EE7C9A-FAD0-0389-3660-598EC2B5F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22594"/>
              </p:ext>
            </p:extLst>
          </p:nvPr>
        </p:nvGraphicFramePr>
        <p:xfrm>
          <a:off x="4773880" y="1874310"/>
          <a:ext cx="4230414" cy="447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256">
                  <a:extLst>
                    <a:ext uri="{9D8B030D-6E8A-4147-A177-3AD203B41FA5}">
                      <a16:colId xmlns:a16="http://schemas.microsoft.com/office/drawing/2014/main" val="2948641716"/>
                    </a:ext>
                  </a:extLst>
                </a:gridCol>
                <a:gridCol w="1223158">
                  <a:extLst>
                    <a:ext uri="{9D8B030D-6E8A-4147-A177-3AD203B41FA5}">
                      <a16:colId xmlns:a16="http://schemas.microsoft.com/office/drawing/2014/main" val="3002404682"/>
                    </a:ext>
                  </a:extLst>
                </a:gridCol>
              </a:tblGrid>
              <a:tr h="560582">
                <a:tc>
                  <a:txBody>
                    <a:bodyPr/>
                    <a:lstStyle/>
                    <a:p>
                      <a:r>
                        <a:rPr lang="en-US" sz="1700" dirty="0"/>
                        <a:t>CAREERS THAT REQUIRE A DEGREE OR CERTIFICATION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HOURLY WAGE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404609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Electrician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$32.27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505586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b="0" u="none" strike="noStrike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Registered Nurse</a:t>
                      </a: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$44.37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95185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Teacher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$24.00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34833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Chef/Head Cook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$23.55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544374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Veterinarian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$73.93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5177607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Detective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$30.44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330030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Civil Engineer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$48.87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355067"/>
                  </a:ext>
                </a:extLst>
              </a:tr>
              <a:tr h="48297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Psychologist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$48.95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0070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BAB15-8723-075D-F41C-BB605C316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C51FC-BDAF-22F3-6798-78EDF250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6" y="1734857"/>
            <a:ext cx="2824112" cy="33882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College Degree Benefits and Opportunities</a:t>
            </a:r>
            <a:endParaRPr lang="en-US" sz="3100" b="1" dirty="0"/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2ABBFA33-4D3A-4E32-6750-3996CFF8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535" y="86386"/>
            <a:ext cx="4762829" cy="6673932"/>
          </a:xfrm>
          <a:effectLst/>
        </p:spPr>
        <p:txBody>
          <a:bodyPr>
            <a:normAutofit/>
          </a:bodyPr>
          <a:lstStyle/>
          <a:p>
            <a:pPr marL="548640">
              <a:lnSpc>
                <a:spcPct val="90000"/>
              </a:lnSpc>
            </a:pPr>
            <a:r>
              <a:rPr lang="en-US" b="1" dirty="0">
                <a:solidFill>
                  <a:srgbClr val="442F90"/>
                </a:solidFill>
              </a:rPr>
              <a:t>$2.85 MILLION EARNED</a:t>
            </a:r>
          </a:p>
          <a:p>
            <a:pPr marL="548640" lvl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Bachelor’s degree-holders can expect to earn an average of $2.85 million in their lifetime.</a:t>
            </a:r>
          </a:p>
          <a:p>
            <a:pPr marL="548640" lvl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A worker with a high school diploma and no college degree can expect to earn an average of $1.6 million in their lifetime.</a:t>
            </a:r>
          </a:p>
          <a:p>
            <a:pPr marL="262890" lvl="1" indent="0">
              <a:lnSpc>
                <a:spcPct val="90000"/>
              </a:lnSpc>
              <a:buNone/>
            </a:pPr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  <a:p>
            <a:pPr marL="548640">
              <a:lnSpc>
                <a:spcPct val="90000"/>
              </a:lnSpc>
            </a:pPr>
            <a:r>
              <a:rPr lang="en-US" b="1" dirty="0">
                <a:solidFill>
                  <a:srgbClr val="442F90"/>
                </a:solidFill>
              </a:rPr>
              <a:t>MORE OPPORTUNITIES</a:t>
            </a:r>
          </a:p>
          <a:p>
            <a:pPr marL="548640" lvl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Going to college presents you with more opportunities for employment down the road.</a:t>
            </a:r>
          </a:p>
          <a:p>
            <a:pPr marL="262890" lvl="1" indent="0">
              <a:lnSpc>
                <a:spcPct val="90000"/>
              </a:lnSpc>
              <a:buNone/>
            </a:pPr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  <a:p>
            <a:pPr marL="548640">
              <a:lnSpc>
                <a:spcPct val="90000"/>
              </a:lnSpc>
            </a:pPr>
            <a:r>
              <a:rPr lang="en-US" b="1" dirty="0">
                <a:solidFill>
                  <a:srgbClr val="442F90"/>
                </a:solidFill>
              </a:rPr>
              <a:t>SCHOLARSHIPS AND GRANTS</a:t>
            </a:r>
          </a:p>
          <a:p>
            <a:pPr marL="548640" lvl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Attending college doesn’t have to break the bank. Grants and scholarships, like Oklahoma’s Promise, offer opportunities for you to earn money toward your education.</a:t>
            </a:r>
          </a:p>
          <a:p>
            <a:pPr marL="262890" lvl="1" indent="0">
              <a:lnSpc>
                <a:spcPct val="90000"/>
              </a:lnSpc>
              <a:buNone/>
            </a:pPr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  <a:p>
            <a:pPr marL="548640">
              <a:lnSpc>
                <a:spcPct val="90000"/>
              </a:lnSpc>
            </a:pPr>
            <a:r>
              <a:rPr lang="en-US" b="1" dirty="0">
                <a:solidFill>
                  <a:srgbClr val="442F90"/>
                </a:solidFill>
              </a:rPr>
              <a:t>CHOOSE Your Career</a:t>
            </a:r>
          </a:p>
          <a:p>
            <a:pPr marL="548640" lvl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</a:rPr>
              <a:t>College opens the door to careers that fit your skills and what you love to do.</a:t>
            </a:r>
          </a:p>
        </p:txBody>
      </p:sp>
      <p:pic>
        <p:nvPicPr>
          <p:cNvPr id="3" name="Picture 2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768F3976-FAC8-4264-FAEE-0AEC7E7C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76" y="6029792"/>
            <a:ext cx="815700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1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507160"/>
            <a:ext cx="2245179" cy="5438730"/>
          </a:xfrm>
        </p:spPr>
        <p:txBody>
          <a:bodyPr>
            <a:normAutofit/>
          </a:bodyPr>
          <a:lstStyle/>
          <a:p>
            <a:r>
              <a:rPr lang="en-US" sz="2800" b="1"/>
              <a:t>Tools for Career Prep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5E414-E12B-17A4-662F-CA50E4FC1042}"/>
              </a:ext>
            </a:extLst>
          </p:cNvPr>
          <p:cNvGrpSpPr/>
          <p:nvPr/>
        </p:nvGrpSpPr>
        <p:grpSpPr>
          <a:xfrm>
            <a:off x="878775" y="2451923"/>
            <a:ext cx="7042068" cy="4113266"/>
            <a:chOff x="878775" y="2451923"/>
            <a:chExt cx="7042068" cy="41132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9397E01-5EE9-BAC0-85F9-D9402C14C819}"/>
                </a:ext>
              </a:extLst>
            </p:cNvPr>
            <p:cNvSpPr/>
            <p:nvPr/>
          </p:nvSpPr>
          <p:spPr>
            <a:xfrm>
              <a:off x="878775" y="3836489"/>
              <a:ext cx="7042068" cy="126075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E413954-487A-FCEB-A263-5D0C679C9695}"/>
                </a:ext>
              </a:extLst>
            </p:cNvPr>
            <p:cNvSpPr/>
            <p:nvPr/>
          </p:nvSpPr>
          <p:spPr>
            <a:xfrm>
              <a:off x="878775" y="2473167"/>
              <a:ext cx="7042068" cy="126075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 descr="Head with Gears">
              <a:extLst>
                <a:ext uri="{FF2B5EF4-FFF2-40B4-BE49-F238E27FC236}">
                  <a16:creationId xmlns:a16="http://schemas.microsoft.com/office/drawing/2014/main" id="{EF9EF15F-56C8-B300-0EA2-C0062DFB0AAD}"/>
                </a:ext>
              </a:extLst>
            </p:cNvPr>
            <p:cNvSpPr/>
            <p:nvPr/>
          </p:nvSpPr>
          <p:spPr>
            <a:xfrm>
              <a:off x="1248276" y="2735584"/>
              <a:ext cx="693417" cy="69341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7554CF0-30F7-FF91-F550-13E597232FEE}"/>
                </a:ext>
              </a:extLst>
            </p:cNvPr>
            <p:cNvSpPr/>
            <p:nvPr/>
          </p:nvSpPr>
          <p:spPr>
            <a:xfrm>
              <a:off x="2323054" y="2451923"/>
              <a:ext cx="5585890" cy="1260759"/>
            </a:xfrm>
            <a:custGeom>
              <a:avLst/>
              <a:gdLst>
                <a:gd name="connsiteX0" fmla="*/ 0 w 5585890"/>
                <a:gd name="connsiteY0" fmla="*/ 0 h 1260759"/>
                <a:gd name="connsiteX1" fmla="*/ 5585890 w 5585890"/>
                <a:gd name="connsiteY1" fmla="*/ 0 h 1260759"/>
                <a:gd name="connsiteX2" fmla="*/ 5585890 w 5585890"/>
                <a:gd name="connsiteY2" fmla="*/ 1260759 h 1260759"/>
                <a:gd name="connsiteX3" fmla="*/ 0 w 5585890"/>
                <a:gd name="connsiteY3" fmla="*/ 1260759 h 1260759"/>
                <a:gd name="connsiteX4" fmla="*/ 0 w 5585890"/>
                <a:gd name="connsiteY4" fmla="*/ 0 h 126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5890" h="1260759">
                  <a:moveTo>
                    <a:pt x="0" y="0"/>
                  </a:moveTo>
                  <a:lnTo>
                    <a:pt x="5585890" y="0"/>
                  </a:lnTo>
                  <a:lnTo>
                    <a:pt x="5585890" y="1260759"/>
                  </a:lnTo>
                  <a:lnTo>
                    <a:pt x="0" y="1260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430" tIns="133430" rIns="133430" bIns="13343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 </a:t>
              </a:r>
              <a:r>
                <a:rPr lang="en-US" sz="2500" kern="1200" dirty="0">
                  <a:solidFill>
                    <a:schemeClr val="bg1">
                      <a:lumMod val="10000"/>
                    </a:schemeClr>
                  </a:solidFill>
                </a:rPr>
                <a:t>Aptitude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4450ED1-90CD-60FB-DDFD-5A7364C79470}"/>
                </a:ext>
              </a:extLst>
            </p:cNvPr>
            <p:cNvSpPr/>
            <p:nvPr/>
          </p:nvSpPr>
          <p:spPr>
            <a:xfrm>
              <a:off x="2334952" y="3728480"/>
              <a:ext cx="5585890" cy="1260759"/>
            </a:xfrm>
            <a:custGeom>
              <a:avLst/>
              <a:gdLst>
                <a:gd name="connsiteX0" fmla="*/ 0 w 5585890"/>
                <a:gd name="connsiteY0" fmla="*/ 0 h 1260759"/>
                <a:gd name="connsiteX1" fmla="*/ 5585890 w 5585890"/>
                <a:gd name="connsiteY1" fmla="*/ 0 h 1260759"/>
                <a:gd name="connsiteX2" fmla="*/ 5585890 w 5585890"/>
                <a:gd name="connsiteY2" fmla="*/ 1260759 h 1260759"/>
                <a:gd name="connsiteX3" fmla="*/ 0 w 5585890"/>
                <a:gd name="connsiteY3" fmla="*/ 1260759 h 1260759"/>
                <a:gd name="connsiteX4" fmla="*/ 0 w 5585890"/>
                <a:gd name="connsiteY4" fmla="*/ 0 h 126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5890" h="1260759">
                  <a:moveTo>
                    <a:pt x="0" y="0"/>
                  </a:moveTo>
                  <a:lnTo>
                    <a:pt x="5585890" y="0"/>
                  </a:lnTo>
                  <a:lnTo>
                    <a:pt x="5585890" y="1260759"/>
                  </a:lnTo>
                  <a:lnTo>
                    <a:pt x="0" y="1260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430" tIns="133430" rIns="133430" bIns="13343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>
                  <a:solidFill>
                    <a:schemeClr val="bg1">
                      <a:lumMod val="10000"/>
                    </a:schemeClr>
                  </a:solidFill>
                </a:rPr>
                <a:t>Interests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85079EC-E761-F827-F407-D6CB641473D3}"/>
                </a:ext>
              </a:extLst>
            </p:cNvPr>
            <p:cNvSpPr/>
            <p:nvPr/>
          </p:nvSpPr>
          <p:spPr>
            <a:xfrm>
              <a:off x="878775" y="5304430"/>
              <a:ext cx="7042068" cy="126075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 descr="Graduation Cap">
              <a:extLst>
                <a:ext uri="{FF2B5EF4-FFF2-40B4-BE49-F238E27FC236}">
                  <a16:creationId xmlns:a16="http://schemas.microsoft.com/office/drawing/2014/main" id="{605BE072-BACE-3886-BBF2-8579DACD6CDB}"/>
                </a:ext>
              </a:extLst>
            </p:cNvPr>
            <p:cNvSpPr/>
            <p:nvPr/>
          </p:nvSpPr>
          <p:spPr>
            <a:xfrm>
              <a:off x="1260154" y="5588101"/>
              <a:ext cx="693417" cy="69341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A99A13-4180-C702-27FB-1D8E57330074}"/>
                </a:ext>
              </a:extLst>
            </p:cNvPr>
            <p:cNvSpPr/>
            <p:nvPr/>
          </p:nvSpPr>
          <p:spPr>
            <a:xfrm>
              <a:off x="2334952" y="5304430"/>
              <a:ext cx="5585890" cy="1260759"/>
            </a:xfrm>
            <a:custGeom>
              <a:avLst/>
              <a:gdLst>
                <a:gd name="connsiteX0" fmla="*/ 0 w 5585890"/>
                <a:gd name="connsiteY0" fmla="*/ 0 h 1260759"/>
                <a:gd name="connsiteX1" fmla="*/ 5585890 w 5585890"/>
                <a:gd name="connsiteY1" fmla="*/ 0 h 1260759"/>
                <a:gd name="connsiteX2" fmla="*/ 5585890 w 5585890"/>
                <a:gd name="connsiteY2" fmla="*/ 1260759 h 1260759"/>
                <a:gd name="connsiteX3" fmla="*/ 0 w 5585890"/>
                <a:gd name="connsiteY3" fmla="*/ 1260759 h 1260759"/>
                <a:gd name="connsiteX4" fmla="*/ 0 w 5585890"/>
                <a:gd name="connsiteY4" fmla="*/ 0 h 126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5890" h="1260759">
                  <a:moveTo>
                    <a:pt x="0" y="0"/>
                  </a:moveTo>
                  <a:lnTo>
                    <a:pt x="5585890" y="0"/>
                  </a:lnTo>
                  <a:lnTo>
                    <a:pt x="5585890" y="1260759"/>
                  </a:lnTo>
                  <a:lnTo>
                    <a:pt x="0" y="1260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430" tIns="133430" rIns="133430" bIns="13343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>
                  <a:solidFill>
                    <a:schemeClr val="bg1">
                      <a:lumMod val="10000"/>
                    </a:schemeClr>
                  </a:solidFill>
                </a:rPr>
                <a:t>Academics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B7E4AD6-2696-5975-754D-5A4DF29556FE}"/>
              </a:ext>
            </a:extLst>
          </p:cNvPr>
          <p:cNvSpPr txBox="1">
            <a:spLocks/>
          </p:cNvSpPr>
          <p:nvPr/>
        </p:nvSpPr>
        <p:spPr>
          <a:xfrm>
            <a:off x="783770" y="-616457"/>
            <a:ext cx="7481455" cy="33882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200" dirty="0"/>
              <a:t>There are 3 big tools to help you discover your future:</a:t>
            </a:r>
          </a:p>
        </p:txBody>
      </p:sp>
      <p:pic>
        <p:nvPicPr>
          <p:cNvPr id="17" name="Picture 16" descr="A purple outline of a book&#10;&#10;AI-generated content may be incorrect.">
            <a:extLst>
              <a:ext uri="{FF2B5EF4-FFF2-40B4-BE49-F238E27FC236}">
                <a16:creationId xmlns:a16="http://schemas.microsoft.com/office/drawing/2014/main" id="{0DFC3DDB-022B-851E-267A-07C2C026F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157" y="4165727"/>
            <a:ext cx="711716" cy="572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20" y="877030"/>
            <a:ext cx="2583158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solidFill>
                  <a:srgbClr val="FEFEFE"/>
                </a:solidFill>
                <a:cs typeface="+mj-cs"/>
              </a:rPr>
              <a:t>Aptitude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2A2C8CE-7737-CAF3-77DF-563FEF63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0" y="1687418"/>
            <a:ext cx="2796451" cy="6245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You’re Good At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FAAC0-0B77-247B-9E33-C4DE03DC2E5A}"/>
              </a:ext>
            </a:extLst>
          </p:cNvPr>
          <p:cNvSpPr txBox="1"/>
          <p:nvPr/>
        </p:nvSpPr>
        <p:spPr>
          <a:xfrm>
            <a:off x="3081459" y="5470475"/>
            <a:ext cx="5723906" cy="954107"/>
          </a:xfrm>
          <a:prstGeom prst="rect">
            <a:avLst/>
          </a:prstGeom>
          <a:solidFill>
            <a:srgbClr val="6BBD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Ask yourself: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“What do I do well?”</a:t>
            </a:r>
          </a:p>
        </p:txBody>
      </p:sp>
      <p:pic>
        <p:nvPicPr>
          <p:cNvPr id="21" name="Picture 20" descr="A person holding a ruler and a ruler&#10;&#10;AI-generated content may be incorrect.">
            <a:extLst>
              <a:ext uri="{FF2B5EF4-FFF2-40B4-BE49-F238E27FC236}">
                <a16:creationId xmlns:a16="http://schemas.microsoft.com/office/drawing/2014/main" id="{5F2CB8E5-84F8-820B-75A0-2E2CC6B0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3" y="2844244"/>
            <a:ext cx="4262129" cy="414805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5A69F62-F325-245D-17C9-494861641703}"/>
              </a:ext>
            </a:extLst>
          </p:cNvPr>
          <p:cNvSpPr txBox="1">
            <a:spLocks/>
          </p:cNvSpPr>
          <p:nvPr/>
        </p:nvSpPr>
        <p:spPr>
          <a:xfrm>
            <a:off x="4471461" y="1243591"/>
            <a:ext cx="4370119" cy="38633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442F90"/>
                </a:solidFill>
              </a:rPr>
              <a:t>Aptitude =</a:t>
            </a:r>
            <a:r>
              <a:rPr lang="en-US" sz="2800" dirty="0">
                <a:solidFill>
                  <a:srgbClr val="442F90"/>
                </a:solidFill>
              </a:rPr>
              <a:t> natural talent or skill</a:t>
            </a:r>
          </a:p>
          <a:p>
            <a:pPr lvl="1"/>
            <a:r>
              <a:rPr lang="en-US" sz="1700" dirty="0">
                <a:solidFill>
                  <a:srgbClr val="6BBD44"/>
                </a:solidFill>
              </a:rPr>
              <a:t>Examples: solving puzzles, fixing things, helping people, creativity</a:t>
            </a:r>
          </a:p>
          <a:p>
            <a:r>
              <a:rPr lang="en-US" sz="2600" b="1" dirty="0" err="1">
                <a:solidFill>
                  <a:srgbClr val="442F90"/>
                </a:solidFill>
              </a:rPr>
              <a:t>YouScience</a:t>
            </a:r>
            <a:endParaRPr lang="en-US" sz="2600" b="1" dirty="0">
              <a:solidFill>
                <a:srgbClr val="442F90"/>
              </a:solidFill>
            </a:endParaRPr>
          </a:p>
          <a:p>
            <a:pPr lvl="1"/>
            <a:r>
              <a:rPr lang="en-US" sz="1700" dirty="0">
                <a:solidFill>
                  <a:srgbClr val="6BBD44"/>
                </a:solidFill>
              </a:rPr>
              <a:t>A tool that will help you discover your aptitude and help match you with your career path!</a:t>
            </a:r>
          </a:p>
        </p:txBody>
      </p:sp>
      <p:pic>
        <p:nvPicPr>
          <p:cNvPr id="3" name="Picture 2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D03B34D3-B5A6-BA35-23BE-452963E18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76" y="6029792"/>
            <a:ext cx="815700" cy="7305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AC42A-413B-7F6D-0B06-CD349CB6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4697F3A3-106F-F195-CCCF-DA1E527A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760F19-1E45-8E24-E614-514E7505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24D69FC9-DF54-2D4A-2511-8627602A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9E70F-ABB5-420F-7E99-0FE1CB8C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20" y="877030"/>
            <a:ext cx="2583158" cy="9042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solidFill>
                  <a:srgbClr val="FEFEFE"/>
                </a:solidFill>
                <a:cs typeface="+mj-cs"/>
              </a:rPr>
              <a:t>Interests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48D9DA-5263-8782-72EB-7AE239DD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0" y="1687418"/>
            <a:ext cx="2796451" cy="6245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dirty="0">
                <a:solidFill>
                  <a:srgbClr val="FFFFFF"/>
                </a:solidFill>
              </a:rPr>
              <a:t>Y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ou </a:t>
            </a:r>
            <a:r>
              <a:rPr lang="en-US" dirty="0">
                <a:solidFill>
                  <a:srgbClr val="FFFFFF"/>
                </a:solidFill>
              </a:rPr>
              <a:t>E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njoy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0E31626-8EEB-AC6A-0C22-5FF06820A829}"/>
              </a:ext>
            </a:extLst>
          </p:cNvPr>
          <p:cNvSpPr txBox="1">
            <a:spLocks/>
          </p:cNvSpPr>
          <p:nvPr/>
        </p:nvSpPr>
        <p:spPr>
          <a:xfrm>
            <a:off x="3780173" y="528124"/>
            <a:ext cx="5061407" cy="390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b="1" dirty="0">
                <a:solidFill>
                  <a:srgbClr val="442F90"/>
                </a:solidFill>
              </a:rPr>
              <a:t>“Interests” </a:t>
            </a:r>
            <a:r>
              <a:rPr lang="en-US" sz="2800" dirty="0">
                <a:solidFill>
                  <a:srgbClr val="442F90"/>
                </a:solidFill>
              </a:rPr>
              <a:t>= things that make you excited or curious</a:t>
            </a:r>
          </a:p>
          <a:p>
            <a:pPr lvl="0"/>
            <a:r>
              <a:rPr lang="en-US" sz="2200" dirty="0">
                <a:solidFill>
                  <a:srgbClr val="6BBD44"/>
                </a:solidFill>
              </a:rPr>
              <a:t>When your interests match your work, you enjoy your career more!</a:t>
            </a:r>
          </a:p>
          <a:p>
            <a:pPr lvl="1"/>
            <a:r>
              <a:rPr lang="en-US" sz="2200" b="1" dirty="0">
                <a:solidFill>
                  <a:srgbClr val="6BBD44"/>
                </a:solidFill>
              </a:rPr>
              <a:t>Examples</a:t>
            </a:r>
            <a:r>
              <a:rPr lang="en-US" sz="1800" b="1" dirty="0">
                <a:solidFill>
                  <a:srgbClr val="6BBD44"/>
                </a:solidFill>
              </a:rPr>
              <a:t>:</a:t>
            </a:r>
            <a:endParaRPr lang="en-US" sz="1800" dirty="0">
              <a:solidFill>
                <a:srgbClr val="6BBD44"/>
              </a:solidFill>
            </a:endParaRPr>
          </a:p>
          <a:p>
            <a:pPr lvl="2"/>
            <a:r>
              <a:rPr lang="en-US" sz="1800" dirty="0">
                <a:solidFill>
                  <a:srgbClr val="6BBD44"/>
                </a:solidFill>
              </a:rPr>
              <a:t>Love animals? → Vet, biologist</a:t>
            </a:r>
          </a:p>
          <a:p>
            <a:pPr lvl="2"/>
            <a:r>
              <a:rPr lang="en-US" sz="1800" dirty="0">
                <a:solidFill>
                  <a:srgbClr val="6BBD44"/>
                </a:solidFill>
              </a:rPr>
              <a:t>Love technology? → Programmer, game designer</a:t>
            </a:r>
            <a:endParaRPr lang="en-US" sz="26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4" name="Picture 3" descr="A person with stethoscope examining a dog&#10;&#10;AI-generated content may be incorrect.">
            <a:extLst>
              <a:ext uri="{FF2B5EF4-FFF2-40B4-BE49-F238E27FC236}">
                <a16:creationId xmlns:a16="http://schemas.microsoft.com/office/drawing/2014/main" id="{86E6E4EA-E92C-F777-18CA-1D52C7F5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9" y="3259076"/>
            <a:ext cx="4510404" cy="34950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4B01A3-359A-759B-6D35-0640BDC344B3}"/>
              </a:ext>
            </a:extLst>
          </p:cNvPr>
          <p:cNvSpPr txBox="1">
            <a:spLocks/>
          </p:cNvSpPr>
          <p:nvPr/>
        </p:nvSpPr>
        <p:spPr>
          <a:xfrm>
            <a:off x="4572000" y="3429000"/>
            <a:ext cx="4572000" cy="390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b="1" dirty="0">
                <a:solidFill>
                  <a:srgbClr val="442F90"/>
                </a:solidFill>
              </a:rPr>
              <a:t>ACT Interest Inventory</a:t>
            </a:r>
          </a:p>
          <a:p>
            <a:pPr lvl="1"/>
            <a:r>
              <a:rPr lang="en-US" sz="2200" dirty="0">
                <a:solidFill>
                  <a:srgbClr val="6BBD44"/>
                </a:solidFill>
              </a:rPr>
              <a:t>Will help you discover college majors or careers that are a good fit for you</a:t>
            </a:r>
          </a:p>
        </p:txBody>
      </p:sp>
      <p:pic>
        <p:nvPicPr>
          <p:cNvPr id="3" name="Picture 2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EAFD507F-B87A-44B8-27CD-B8D5D9CC2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76" y="6029792"/>
            <a:ext cx="815700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776752-8B17-FC55-05EA-544139CFD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B1CEE7D8-EE56-F666-2AE7-241F3F82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C1B12-A915-5051-AED1-AFF85DF12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71205A87-0AF2-CA5D-550E-039D26FBA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46875-2593-1453-66B6-95E60C50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19" y="877030"/>
            <a:ext cx="2796451" cy="90426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800" dirty="0">
                <a:solidFill>
                  <a:srgbClr val="FEFEFE"/>
                </a:solidFill>
                <a:cs typeface="+mj-cs"/>
              </a:rPr>
              <a:t>Academics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39C4C9-E172-5778-2752-035BDD0A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0" y="1687418"/>
            <a:ext cx="2796451" cy="6245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You Learn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8503F7-9B65-122B-6332-A29F2EBB0BFA}"/>
              </a:ext>
            </a:extLst>
          </p:cNvPr>
          <p:cNvSpPr txBox="1">
            <a:spLocks/>
          </p:cNvSpPr>
          <p:nvPr/>
        </p:nvSpPr>
        <p:spPr>
          <a:xfrm>
            <a:off x="3780173" y="1046888"/>
            <a:ext cx="5061407" cy="390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rgbClr val="442F90"/>
                </a:solidFill>
              </a:rPr>
              <a:t>Doing well in school builds the foundation for your future career.</a:t>
            </a:r>
          </a:p>
          <a:p>
            <a:pPr lvl="0"/>
            <a:r>
              <a:rPr lang="en-US" dirty="0">
                <a:solidFill>
                  <a:srgbClr val="442F90"/>
                </a:solidFill>
              </a:rPr>
              <a:t>Subjects like math, science, reading, and communication all matter.</a:t>
            </a:r>
          </a:p>
          <a:p>
            <a:r>
              <a:rPr lang="en-US" dirty="0">
                <a:solidFill>
                  <a:srgbClr val="442F90"/>
                </a:solidFill>
              </a:rPr>
              <a:t>College and career success starts with good study habits now!</a:t>
            </a:r>
            <a:endParaRPr lang="en-US" sz="2600" dirty="0">
              <a:solidFill>
                <a:srgbClr val="442F90"/>
              </a:solidFill>
            </a:endParaRPr>
          </a:p>
        </p:txBody>
      </p:sp>
      <p:pic>
        <p:nvPicPr>
          <p:cNvPr id="5" name="Picture 4" descr="A cartoon of a child writing on a piece of paper&#10;&#10;AI-generated content may be incorrect.">
            <a:extLst>
              <a:ext uri="{FF2B5EF4-FFF2-40B4-BE49-F238E27FC236}">
                <a16:creationId xmlns:a16="http://schemas.microsoft.com/office/drawing/2014/main" id="{55DE2BF1-2745-B6D9-49F9-DB117523E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9" y="3397631"/>
            <a:ext cx="4019731" cy="3358142"/>
          </a:xfrm>
          <a:prstGeom prst="rect">
            <a:avLst/>
          </a:prstGeom>
        </p:spPr>
      </p:pic>
      <p:pic>
        <p:nvPicPr>
          <p:cNvPr id="3" name="Picture 2" descr="A green and purple circle with a letter g in it&#10;&#10;AI-generated content may be incorrect.">
            <a:extLst>
              <a:ext uri="{FF2B5EF4-FFF2-40B4-BE49-F238E27FC236}">
                <a16:creationId xmlns:a16="http://schemas.microsoft.com/office/drawing/2014/main" id="{9F96EDFF-EF73-65B8-D8C6-12CA01949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76" y="6029792"/>
            <a:ext cx="815700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0BBA-E85F-C119-0A16-B008EA1F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lang="en-US" dirty="0"/>
              <a:t>Why Plan for College Early? 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D5395B0-A869-D57B-B734-7E0D4BC96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84425"/>
              </p:ext>
            </p:extLst>
          </p:nvPr>
        </p:nvGraphicFramePr>
        <p:xfrm>
          <a:off x="621223" y="1746629"/>
          <a:ext cx="8273395" cy="383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5B02A6-9C76-561B-941E-2A0973719DAA}"/>
              </a:ext>
            </a:extLst>
          </p:cNvPr>
          <p:cNvSpPr txBox="1"/>
          <p:nvPr/>
        </p:nvSpPr>
        <p:spPr>
          <a:xfrm>
            <a:off x="0" y="49622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6BBD44"/>
                </a:solidFill>
              </a:rPr>
              <a:t>GEAR UP is here to help! </a:t>
            </a:r>
          </a:p>
        </p:txBody>
      </p:sp>
    </p:spTree>
    <p:extLst>
      <p:ext uri="{BB962C8B-B14F-4D97-AF65-F5344CB8AC3E}">
        <p14:creationId xmlns:p14="http://schemas.microsoft.com/office/powerpoint/2010/main" val="3915715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4">
      <a:dk1>
        <a:srgbClr val="FEFEFE"/>
      </a:dk1>
      <a:lt1>
        <a:srgbClr val="FFFFFF"/>
      </a:lt1>
      <a:dk2>
        <a:srgbClr val="F3F3F3"/>
      </a:dk2>
      <a:lt2>
        <a:srgbClr val="636363"/>
      </a:lt2>
      <a:accent1>
        <a:srgbClr val="442F8F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Metadata/LabelInfo.xml><?xml version="1.0" encoding="utf-8"?>
<clbl:labelList xmlns:clbl="http://schemas.microsoft.com/office/2020/mipLabelMetadata">
  <clbl:label id="{72b8a51b-08d1-4d14-a7b4-ff767462a449}" enabled="1" method="Standard" siteId="{f3996c88-1035-4508-9259-b125f4c50b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733</TotalTime>
  <Words>686</Words>
  <Application>Microsoft Macintosh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Quotable</vt:lpstr>
      <vt:lpstr>Exploring Your Future: College &amp; Careers</vt:lpstr>
      <vt:lpstr>What’s the Difference Between a Job and a Career?</vt:lpstr>
      <vt:lpstr>What’s the Difference in the Hourly Wage Between a Job and a Career?</vt:lpstr>
      <vt:lpstr>College Degree Benefits and Opportunities</vt:lpstr>
      <vt:lpstr>Tools for Career Prep</vt:lpstr>
      <vt:lpstr>Aptitude</vt:lpstr>
      <vt:lpstr>Interests</vt:lpstr>
      <vt:lpstr>Academics</vt:lpstr>
      <vt:lpstr>Why Plan for College Early? </vt:lpstr>
      <vt:lpstr>What is GEAR UP…</vt:lpstr>
      <vt:lpstr>College Visits – Why They Matter</vt:lpstr>
      <vt:lpstr>Career Fairs – Why They’re Important</vt:lpstr>
      <vt:lpstr>Your Future Starts Now!</vt:lpstr>
      <vt:lpstr>GEAR UP IS HERE TO HELP YOU ON YOUR JOURNEY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Kristi Allison</cp:lastModifiedBy>
  <cp:revision>32</cp:revision>
  <dcterms:created xsi:type="dcterms:W3CDTF">2013-01-27T09:14:16Z</dcterms:created>
  <dcterms:modified xsi:type="dcterms:W3CDTF">2025-10-31T15:11:40Z</dcterms:modified>
  <cp:category/>
</cp:coreProperties>
</file>